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3"/>
  </p:sldMasterIdLst>
  <p:notesMasterIdLst>
    <p:notesMasterId r:id="rId11"/>
  </p:notesMasterIdLst>
  <p:sldIdLst>
    <p:sldId id="256" r:id="rId4"/>
    <p:sldId id="293" r:id="rId5"/>
    <p:sldId id="296" r:id="rId6"/>
    <p:sldId id="297" r:id="rId7"/>
    <p:sldId id="298" r:id="rId8"/>
    <p:sldId id="299" r:id="rId9"/>
    <p:sldId id="300" r:id="rId10"/>
  </p:sldIdLst>
  <p:sldSz cx="12192000" cy="68580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797" userDrawn="1">
          <p15:clr>
            <a:srgbClr val="A4A3A4"/>
          </p15:clr>
        </p15:guide>
        <p15:guide id="2" orient="horz" pos="21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/>
          <a:p/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标题幻灯片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29" y="-296"/>
            <a:ext cx="12193057" cy="685859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标题和内容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6"/>
            <a:ext cx="12193057" cy="6858594"/>
          </a:xfrm>
          <a:prstGeom prst="rect">
            <a:avLst/>
          </a:prstGeom>
        </p:spPr>
      </p:pic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5" Type="http://schemas.openxmlformats.org/officeDocument/2006/relationships/theme" Target="../theme/theme2.xml"/><Relationship Id="rId4" Type="http://schemas.openxmlformats.org/officeDocument/2006/relationships/image" Target="../media/image2.png"/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4ACE3-5B71-45E2-9354-DB377653B127}" type="datetimeFigureOut">
              <a:rPr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C1246-6F28-4CEE-B5D4-47EF73B91642}" type="slidenum">
              <a:rPr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4ACE3-5B71-45E2-9354-DB377653B1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C1246-6F28-4CEE-B5D4-47EF73B9164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7" Type="http://schemas.openxmlformats.org/officeDocument/2006/relationships/tags" Target="../tags/tag14.xml"/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稻壳儿搜索【幻雨工作室】_4"/>
          <p:cNvSpPr/>
          <p:nvPr/>
        </p:nvSpPr>
        <p:spPr bwMode="auto">
          <a:xfrm>
            <a:off x="5626835" y="1257954"/>
            <a:ext cx="995545" cy="438967"/>
          </a:xfrm>
          <a:custGeom>
            <a:avLst/>
            <a:gdLst>
              <a:gd name="T0" fmla="*/ 655 w 1329"/>
              <a:gd name="T1" fmla="*/ 8 h 586"/>
              <a:gd name="T2" fmla="*/ 0 w 1329"/>
              <a:gd name="T3" fmla="*/ 235 h 586"/>
              <a:gd name="T4" fmla="*/ 0 w 1329"/>
              <a:gd name="T5" fmla="*/ 586 h 586"/>
              <a:gd name="T6" fmla="*/ 711 w 1329"/>
              <a:gd name="T7" fmla="*/ 465 h 586"/>
              <a:gd name="T8" fmla="*/ 1329 w 1329"/>
              <a:gd name="T9" fmla="*/ 554 h 586"/>
              <a:gd name="T10" fmla="*/ 1329 w 1329"/>
              <a:gd name="T11" fmla="*/ 235 h 586"/>
              <a:gd name="T12" fmla="*/ 655 w 1329"/>
              <a:gd name="T13" fmla="*/ 8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29" h="586">
                <a:moveTo>
                  <a:pt x="655" y="8"/>
                </a:moveTo>
                <a:cubicBezTo>
                  <a:pt x="416" y="0"/>
                  <a:pt x="183" y="81"/>
                  <a:pt x="0" y="235"/>
                </a:cubicBezTo>
                <a:cubicBezTo>
                  <a:pt x="0" y="586"/>
                  <a:pt x="0" y="586"/>
                  <a:pt x="0" y="586"/>
                </a:cubicBezTo>
                <a:cubicBezTo>
                  <a:pt x="204" y="509"/>
                  <a:pt x="448" y="465"/>
                  <a:pt x="711" y="465"/>
                </a:cubicBezTo>
                <a:cubicBezTo>
                  <a:pt x="935" y="465"/>
                  <a:pt x="1146" y="497"/>
                  <a:pt x="1329" y="554"/>
                </a:cubicBezTo>
                <a:cubicBezTo>
                  <a:pt x="1329" y="235"/>
                  <a:pt x="1329" y="235"/>
                  <a:pt x="1329" y="235"/>
                </a:cubicBezTo>
                <a:cubicBezTo>
                  <a:pt x="1139" y="81"/>
                  <a:pt x="900" y="0"/>
                  <a:pt x="655" y="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defTabSz="685800"/>
            <a:endParaRPr lang="zh-CN" altLang="en-US" sz="24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2" name="稻壳儿搜索【幻雨工作室】_5"/>
          <p:cNvSpPr/>
          <p:nvPr/>
        </p:nvSpPr>
        <p:spPr bwMode="auto">
          <a:xfrm>
            <a:off x="5021943" y="685802"/>
            <a:ext cx="2148114" cy="1190076"/>
          </a:xfrm>
          <a:custGeom>
            <a:avLst/>
            <a:gdLst>
              <a:gd name="T0" fmla="*/ 1495 w 2867"/>
              <a:gd name="T1" fmla="*/ 0 h 1589"/>
              <a:gd name="T2" fmla="*/ 0 w 2867"/>
              <a:gd name="T3" fmla="*/ 657 h 1589"/>
              <a:gd name="T4" fmla="*/ 344 w 2867"/>
              <a:gd name="T5" fmla="*/ 802 h 1589"/>
              <a:gd name="T6" fmla="*/ 344 w 2867"/>
              <a:gd name="T7" fmla="*/ 1114 h 1589"/>
              <a:gd name="T8" fmla="*/ 288 w 2867"/>
              <a:gd name="T9" fmla="*/ 1199 h 1589"/>
              <a:gd name="T10" fmla="*/ 344 w 2867"/>
              <a:gd name="T11" fmla="*/ 1284 h 1589"/>
              <a:gd name="T12" fmla="*/ 275 w 2867"/>
              <a:gd name="T13" fmla="*/ 1589 h 1589"/>
              <a:gd name="T14" fmla="*/ 406 w 2867"/>
              <a:gd name="T15" fmla="*/ 1589 h 1589"/>
              <a:gd name="T16" fmla="*/ 479 w 2867"/>
              <a:gd name="T17" fmla="*/ 1589 h 1589"/>
              <a:gd name="T18" fmla="*/ 467 w 2867"/>
              <a:gd name="T19" fmla="*/ 1536 h 1589"/>
              <a:gd name="T20" fmla="*/ 410 w 2867"/>
              <a:gd name="T21" fmla="*/ 1284 h 1589"/>
              <a:gd name="T22" fmla="*/ 477 w 2867"/>
              <a:gd name="T23" fmla="*/ 1197 h 1589"/>
              <a:gd name="T24" fmla="*/ 410 w 2867"/>
              <a:gd name="T25" fmla="*/ 1110 h 1589"/>
              <a:gd name="T26" fmla="*/ 410 w 2867"/>
              <a:gd name="T27" fmla="*/ 831 h 1589"/>
              <a:gd name="T28" fmla="*/ 641 w 2867"/>
              <a:gd name="T29" fmla="*/ 927 h 1589"/>
              <a:gd name="T30" fmla="*/ 1479 w 2867"/>
              <a:gd name="T31" fmla="*/ 612 h 1589"/>
              <a:gd name="T32" fmla="*/ 2222 w 2867"/>
              <a:gd name="T33" fmla="*/ 927 h 1589"/>
              <a:gd name="T34" fmla="*/ 2867 w 2867"/>
              <a:gd name="T35" fmla="*/ 671 h 1589"/>
              <a:gd name="T36" fmla="*/ 1495 w 2867"/>
              <a:gd name="T37" fmla="*/ 0 h 15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67" h="1589">
                <a:moveTo>
                  <a:pt x="1495" y="0"/>
                </a:moveTo>
                <a:cubicBezTo>
                  <a:pt x="0" y="657"/>
                  <a:pt x="0" y="657"/>
                  <a:pt x="0" y="657"/>
                </a:cubicBezTo>
                <a:cubicBezTo>
                  <a:pt x="344" y="802"/>
                  <a:pt x="344" y="802"/>
                  <a:pt x="344" y="802"/>
                </a:cubicBezTo>
                <a:cubicBezTo>
                  <a:pt x="344" y="1114"/>
                  <a:pt x="344" y="1114"/>
                  <a:pt x="344" y="1114"/>
                </a:cubicBezTo>
                <a:cubicBezTo>
                  <a:pt x="310" y="1128"/>
                  <a:pt x="288" y="1162"/>
                  <a:pt x="288" y="1199"/>
                </a:cubicBezTo>
                <a:cubicBezTo>
                  <a:pt x="288" y="1236"/>
                  <a:pt x="310" y="1269"/>
                  <a:pt x="344" y="1284"/>
                </a:cubicBezTo>
                <a:cubicBezTo>
                  <a:pt x="275" y="1589"/>
                  <a:pt x="275" y="1589"/>
                  <a:pt x="275" y="1589"/>
                </a:cubicBezTo>
                <a:cubicBezTo>
                  <a:pt x="406" y="1589"/>
                  <a:pt x="406" y="1589"/>
                  <a:pt x="406" y="1589"/>
                </a:cubicBezTo>
                <a:cubicBezTo>
                  <a:pt x="479" y="1589"/>
                  <a:pt x="479" y="1589"/>
                  <a:pt x="479" y="1589"/>
                </a:cubicBezTo>
                <a:cubicBezTo>
                  <a:pt x="467" y="1536"/>
                  <a:pt x="467" y="1536"/>
                  <a:pt x="467" y="1536"/>
                </a:cubicBezTo>
                <a:cubicBezTo>
                  <a:pt x="410" y="1284"/>
                  <a:pt x="410" y="1284"/>
                  <a:pt x="410" y="1284"/>
                </a:cubicBezTo>
                <a:cubicBezTo>
                  <a:pt x="449" y="1273"/>
                  <a:pt x="477" y="1237"/>
                  <a:pt x="477" y="1197"/>
                </a:cubicBezTo>
                <a:cubicBezTo>
                  <a:pt x="477" y="1156"/>
                  <a:pt x="449" y="1120"/>
                  <a:pt x="410" y="1110"/>
                </a:cubicBezTo>
                <a:cubicBezTo>
                  <a:pt x="410" y="831"/>
                  <a:pt x="410" y="831"/>
                  <a:pt x="410" y="831"/>
                </a:cubicBezTo>
                <a:cubicBezTo>
                  <a:pt x="641" y="927"/>
                  <a:pt x="641" y="927"/>
                  <a:pt x="641" y="927"/>
                </a:cubicBezTo>
                <a:cubicBezTo>
                  <a:pt x="886" y="746"/>
                  <a:pt x="1176" y="637"/>
                  <a:pt x="1479" y="612"/>
                </a:cubicBezTo>
                <a:cubicBezTo>
                  <a:pt x="1756" y="624"/>
                  <a:pt x="2020" y="736"/>
                  <a:pt x="2222" y="927"/>
                </a:cubicBezTo>
                <a:cubicBezTo>
                  <a:pt x="2867" y="671"/>
                  <a:pt x="2867" y="671"/>
                  <a:pt x="2867" y="671"/>
                </a:cubicBezTo>
                <a:lnTo>
                  <a:pt x="149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 defTabSz="685800"/>
            <a:endParaRPr lang="zh-CN" altLang="en-US" sz="24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3" name="稻壳儿搜索【幻雨工作室】_1"/>
          <p:cNvSpPr txBox="1">
            <a:spLocks noChangeArrowheads="1"/>
          </p:cNvSpPr>
          <p:nvPr/>
        </p:nvSpPr>
        <p:spPr bwMode="auto">
          <a:xfrm>
            <a:off x="3094990" y="2314893"/>
            <a:ext cx="5933440" cy="107632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defPPr>
              <a:defRPr lang="zh-CN"/>
            </a:defPPr>
            <a:lvl1pPr algn="ctr">
              <a:defRPr sz="660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742950" indent="-285750">
              <a:defRPr sz="1300">
                <a:latin typeface="Nexa Light" pitchFamily="50" charset="0"/>
                <a:ea typeface="微软雅黑" panose="020B0503020204020204" charset="-122"/>
              </a:defRPr>
            </a:lvl2pPr>
            <a:lvl3pPr marL="1143000" indent="-228600">
              <a:defRPr sz="1300">
                <a:latin typeface="Nexa Light" pitchFamily="50" charset="0"/>
                <a:ea typeface="微软雅黑" panose="020B0503020204020204" charset="-122"/>
              </a:defRPr>
            </a:lvl3pPr>
            <a:lvl4pPr marL="1600200" indent="-228600">
              <a:defRPr sz="1300">
                <a:latin typeface="Nexa Light" pitchFamily="50" charset="0"/>
                <a:ea typeface="微软雅黑" panose="020B0503020204020204" charset="-122"/>
              </a:defRPr>
            </a:lvl4pPr>
            <a:lvl5pPr marL="2057400" indent="-228600">
              <a:defRPr sz="1300">
                <a:latin typeface="Nexa Light" pitchFamily="50" charset="0"/>
                <a:ea typeface="微软雅黑" panose="020B0503020204020204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latin typeface="Nexa Light" pitchFamily="50" charset="0"/>
                <a:ea typeface="微软雅黑" panose="020B0503020204020204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latin typeface="Nexa Light" pitchFamily="50" charset="0"/>
                <a:ea typeface="微软雅黑" panose="020B0503020204020204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latin typeface="Nexa Light" pitchFamily="50" charset="0"/>
                <a:ea typeface="微软雅黑" panose="020B0503020204020204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latin typeface="Nexa Light" pitchFamily="50" charset="0"/>
                <a:ea typeface="微软雅黑" panose="020B0503020204020204" charset="-122"/>
              </a:defRPr>
            </a:lvl9pPr>
          </a:lstStyle>
          <a:p>
            <a:r>
              <a:rPr lang="zh-CN" altLang="en-US" sz="3200" b="1" dirty="0">
                <a:sym typeface="+mn-ea"/>
              </a:rPr>
              <a:t>四川新高考填报志愿指导</a:t>
            </a:r>
            <a:endParaRPr lang="zh-CN" altLang="en-US" sz="3200" b="1" dirty="0"/>
          </a:p>
          <a:p>
            <a:r>
              <a:rPr lang="zh-CN" altLang="en-US" sz="3200" b="1" dirty="0">
                <a:sym typeface="+mn-ea"/>
              </a:rPr>
              <a:t>（一）</a:t>
            </a:r>
            <a:endParaRPr lang="zh-CN" altLang="en-US" sz="3200" b="1" dirty="0"/>
          </a:p>
        </p:txBody>
      </p:sp>
      <p:sp>
        <p:nvSpPr>
          <p:cNvPr id="64" name="稻壳儿搜索【幻雨工作室】_2"/>
          <p:cNvSpPr/>
          <p:nvPr/>
        </p:nvSpPr>
        <p:spPr>
          <a:xfrm>
            <a:off x="4126865" y="4098925"/>
            <a:ext cx="431482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36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绵阳高新区</a:t>
            </a:r>
            <a:r>
              <a:rPr lang="zh-CN" altLang="en-US" sz="36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</a:rPr>
              <a:t>实验中学</a:t>
            </a:r>
            <a:endParaRPr lang="zh-CN" altLang="en-US" sz="36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5" name="图片 3" descr="5353.pn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847340" y="3830955"/>
            <a:ext cx="1139190" cy="11328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6" name="图片 2" descr="772z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18641" t="20627" r="15014" b="17525"/>
          <a:stretch>
            <a:fillRect/>
          </a:stretch>
        </p:blipFill>
        <p:spPr>
          <a:xfrm>
            <a:off x="10445115" y="0"/>
            <a:ext cx="1746885" cy="1085850"/>
          </a:xfrm>
          <a:prstGeom prst="rect">
            <a:avLst/>
          </a:prstGeom>
        </p:spPr>
      </p:pic>
      <p:sp>
        <p:nvSpPr>
          <p:cNvPr id="67" name="文本框 12"/>
          <p:cNvSpPr txBox="1"/>
          <p:nvPr/>
        </p:nvSpPr>
        <p:spPr>
          <a:xfrm>
            <a:off x="4712018" y="5046345"/>
            <a:ext cx="3144520" cy="4921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p>
            <a:pPr algn="just"/>
            <a:r>
              <a:rPr lang="zh-CN" altLang="en-US" sz="32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汉仪雅酷黑 65W" panose="020B0604020202020204" charset="-122"/>
              </a:rPr>
              <a:t>主讲人 ：冯兵涛</a:t>
            </a:r>
            <a:endParaRPr lang="zh-CN" altLang="en-US" sz="32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sym typeface="汉仪雅酷黑 65W" panose="020B0604020202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" name="文本框 2"/>
          <p:cNvSpPr txBox="1"/>
          <p:nvPr/>
        </p:nvSpPr>
        <p:spPr>
          <a:xfrm>
            <a:off x="1127760" y="980440"/>
            <a:ext cx="4900295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一</a:t>
            </a:r>
            <a:r>
              <a:rPr lang="en-US" altLang="zh-CN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.</a:t>
            </a:r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新志愿新变化问题</a:t>
            </a:r>
            <a:endParaRPr lang="zh-CN" altLang="en-US" sz="4000" b="1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uFillTx/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73" name="图形 276"/>
          <p:cNvGrpSpPr/>
          <p:nvPr/>
        </p:nvGrpSpPr>
        <p:grpSpPr>
          <a:xfrm rot="0">
            <a:off x="1210945" y="1772920"/>
            <a:ext cx="10504805" cy="4451350"/>
            <a:chOff x="3816901" y="2326706"/>
            <a:chExt cx="4517968" cy="2020454"/>
          </a:xfrm>
        </p:grpSpPr>
        <p:sp>
          <p:nvSpPr>
            <p:cNvPr id="74" name="任意多边形: 形状 278"/>
            <p:cNvSpPr/>
            <p:nvPr>
              <p:custDataLst>
                <p:tags r:id="rId1"/>
              </p:custDataLst>
            </p:nvPr>
          </p:nvSpPr>
          <p:spPr>
            <a:xfrm>
              <a:off x="3816901" y="2326706"/>
              <a:ext cx="4517968" cy="2020454"/>
            </a:xfrm>
            <a:custGeom>
              <a:avLst/>
              <a:gdLst>
                <a:gd name="connsiteX0" fmla="*/ 0 w 4108132"/>
                <a:gd name="connsiteY0" fmla="*/ 0 h 1837372"/>
                <a:gd name="connsiteX1" fmla="*/ 4108133 w 4108132"/>
                <a:gd name="connsiteY1" fmla="*/ 0 h 1837372"/>
                <a:gd name="connsiteX2" fmla="*/ 4108133 w 4108132"/>
                <a:gd name="connsiteY2" fmla="*/ 1837373 h 1837372"/>
                <a:gd name="connsiteX3" fmla="*/ 0 w 4108132"/>
                <a:gd name="connsiteY3" fmla="*/ 1837373 h 1837372"/>
                <a:gd name="connsiteX4" fmla="*/ 0 w 4108132"/>
                <a:gd name="connsiteY4" fmla="*/ 0 h 1837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8132" h="1837372">
                  <a:moveTo>
                    <a:pt x="0" y="0"/>
                  </a:moveTo>
                  <a:lnTo>
                    <a:pt x="4108133" y="0"/>
                  </a:lnTo>
                  <a:lnTo>
                    <a:pt x="4108133" y="1837373"/>
                  </a:lnTo>
                  <a:lnTo>
                    <a:pt x="0" y="18373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B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" name="任意多边形: 形状 279"/>
            <p:cNvSpPr/>
            <p:nvPr>
              <p:custDataLst>
                <p:tags r:id="rId2"/>
              </p:custDataLst>
            </p:nvPr>
          </p:nvSpPr>
          <p:spPr>
            <a:xfrm>
              <a:off x="4018725" y="2522699"/>
              <a:ext cx="4114320" cy="1386072"/>
            </a:xfrm>
            <a:custGeom>
              <a:avLst/>
              <a:gdLst>
                <a:gd name="connsiteX0" fmla="*/ 0 w 3763327"/>
                <a:gd name="connsiteY0" fmla="*/ 0 h 1478280"/>
                <a:gd name="connsiteX1" fmla="*/ 3763328 w 3763327"/>
                <a:gd name="connsiteY1" fmla="*/ 0 h 1478280"/>
                <a:gd name="connsiteX2" fmla="*/ 3763328 w 3763327"/>
                <a:gd name="connsiteY2" fmla="*/ 1478280 h 1478280"/>
                <a:gd name="connsiteX3" fmla="*/ 0 w 3763327"/>
                <a:gd name="connsiteY3" fmla="*/ 1478280 h 1478280"/>
                <a:gd name="connsiteX4" fmla="*/ 0 w 3763327"/>
                <a:gd name="connsiteY4" fmla="*/ 0 h 1478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3327" h="1478280">
                  <a:moveTo>
                    <a:pt x="0" y="0"/>
                  </a:moveTo>
                  <a:lnTo>
                    <a:pt x="3763328" y="0"/>
                  </a:lnTo>
                  <a:lnTo>
                    <a:pt x="3763328" y="1478280"/>
                  </a:lnTo>
                  <a:lnTo>
                    <a:pt x="0" y="14782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CA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2000" dirty="0">
                  <a:highlight>
                    <a:srgbClr val="FFFF00"/>
                  </a:highlight>
                </a:rPr>
                <a:t>1.</a:t>
              </a:r>
              <a:r>
                <a:rPr lang="zh-CN" altLang="en-US" sz="2000" dirty="0">
                  <a:highlight>
                    <a:srgbClr val="FFFF00"/>
                  </a:highlight>
                </a:rPr>
                <a:t>一本二本合并，录取分数线</a:t>
              </a:r>
              <a:r>
                <a:rPr lang="zh-CN" sz="2000" dirty="0">
                  <a:highlight>
                    <a:srgbClr val="FFFF00"/>
                  </a:highlight>
                </a:rPr>
                <a:t>变化问题</a:t>
              </a:r>
              <a:endParaRPr lang="zh-CN" sz="2000" dirty="0">
                <a:highlight>
                  <a:srgbClr val="FFFF00"/>
                </a:highlight>
              </a:endParaRPr>
            </a:p>
            <a:p>
              <a:r>
                <a:rPr lang="en-US" altLang="zh-CN" sz="2000" dirty="0"/>
                <a:t>      </a:t>
              </a:r>
              <a:r>
                <a:rPr lang="zh-CN" altLang="en-US" sz="2000" dirty="0"/>
                <a:t>新高考合并了一本二本，原来一本二本同时招生的院校，以及一些在本一批招生的院校，都会受到影响。我们通过一个案例来了解其中的变化。</a:t>
              </a:r>
              <a:endParaRPr lang="zh-CN" altLang="en-US" sz="2000" dirty="0"/>
            </a:p>
            <a:p>
              <a:r>
                <a:rPr lang="en-US" altLang="zh-CN" sz="2000" dirty="0"/>
                <a:t>     </a:t>
              </a:r>
              <a:r>
                <a:rPr lang="zh-CN" altLang="en-US" sz="2000" dirty="0"/>
                <a:t>案例：某师范大学遂宁校区，老高考一本线对应位次</a:t>
              </a:r>
              <a:r>
                <a:rPr lang="en-US" altLang="zh-CN" sz="2000" dirty="0"/>
                <a:t>8.3</a:t>
              </a:r>
              <a:r>
                <a:rPr lang="zh-CN" altLang="en-US" sz="2000" dirty="0"/>
                <a:t>万，因为他在本一批招生，所以最低分是一本线的位次。但新高考合并批次后，随着一、二本合并，其录取位次</a:t>
              </a:r>
              <a:r>
                <a:rPr lang="zh-CN" altLang="en-US" sz="2000" b="1" dirty="0">
                  <a:solidFill>
                    <a:srgbClr val="FF0000"/>
                  </a:solidFill>
                </a:rPr>
                <a:t>可能</a:t>
              </a:r>
              <a:r>
                <a:rPr lang="zh-CN" altLang="en-US" sz="2000" dirty="0"/>
                <a:t>跌至</a:t>
              </a:r>
              <a:r>
                <a:rPr lang="en-US" altLang="zh-CN" sz="2000" dirty="0"/>
                <a:t>10</a:t>
              </a:r>
              <a:r>
                <a:rPr lang="zh-CN" altLang="en-US" sz="2000" dirty="0"/>
                <a:t>万</a:t>
              </a:r>
              <a:r>
                <a:rPr lang="zh-CN" altLang="en-US" sz="2000" dirty="0">
                  <a:highlight>
                    <a:srgbClr val="FFFF00"/>
                  </a:highlight>
                </a:rPr>
                <a:t>（参考贵州新高考物理组本科线位次后移</a:t>
              </a:r>
              <a:r>
                <a:rPr lang="en-US" altLang="zh-CN" sz="2000" dirty="0">
                  <a:highlight>
                    <a:srgbClr val="FFFF00"/>
                  </a:highlight>
                </a:rPr>
                <a:t>2</a:t>
              </a:r>
              <a:r>
                <a:rPr lang="zh-CN" altLang="en-US" sz="2000" dirty="0">
                  <a:highlight>
                    <a:srgbClr val="FFFF00"/>
                  </a:highlight>
                </a:rPr>
                <a:t>万名）。</a:t>
              </a:r>
              <a:endParaRPr lang="zh-CN" altLang="en-US" sz="2000" dirty="0">
                <a:highlight>
                  <a:srgbClr val="FFFF00"/>
                </a:highlight>
              </a:endParaRPr>
            </a:p>
            <a:p>
              <a:r>
                <a:rPr lang="en-US" altLang="zh-CN" sz="2000" dirty="0"/>
                <a:t>    </a:t>
              </a:r>
              <a:r>
                <a:rPr lang="zh-CN" altLang="en-US" sz="2000" dirty="0"/>
                <a:t>家长若直接参考老数据，可能误判为</a:t>
              </a:r>
              <a:r>
                <a:rPr lang="en-US" altLang="zh-CN" sz="2000" dirty="0"/>
                <a:t>“</a:t>
              </a:r>
              <a:r>
                <a:rPr lang="zh-CN" altLang="en-US" sz="2000" dirty="0"/>
                <a:t>稳</a:t>
              </a:r>
              <a:r>
                <a:rPr lang="en-US" altLang="zh-CN" sz="2000" dirty="0"/>
                <a:t>”</a:t>
              </a:r>
              <a:r>
                <a:rPr lang="zh-CN" altLang="en-US" sz="2000" dirty="0"/>
                <a:t>，实则浪费分数。同样在填报时会面临此问题的学校，可能还会有一些民办本科院校。这个分数段的家长在填报志愿时，一定要注意这个问题。</a:t>
              </a:r>
              <a:endParaRPr lang="zh-CN" altLang="en-US" sz="2000" dirty="0"/>
            </a:p>
          </p:txBody>
        </p:sp>
        <p:grpSp>
          <p:nvGrpSpPr>
            <p:cNvPr id="84" name="图形 276"/>
            <p:cNvGrpSpPr/>
            <p:nvPr/>
          </p:nvGrpSpPr>
          <p:grpSpPr>
            <a:xfrm>
              <a:off x="4211954" y="4110989"/>
              <a:ext cx="404812" cy="56197"/>
              <a:chOff x="4211954" y="4110989"/>
              <a:chExt cx="404812" cy="56197"/>
            </a:xfrm>
            <a:solidFill>
              <a:srgbClr val="FFFFFF"/>
            </a:solidFill>
          </p:grpSpPr>
          <p:sp>
            <p:nvSpPr>
              <p:cNvPr id="85" name="任意多边形: 形状 289"/>
              <p:cNvSpPr/>
              <p:nvPr>
                <p:custDataLst>
                  <p:tags r:id="rId3"/>
                </p:custDataLst>
              </p:nvPr>
            </p:nvSpPr>
            <p:spPr>
              <a:xfrm>
                <a:off x="4211954" y="4139564"/>
                <a:ext cx="404812" cy="9525"/>
              </a:xfrm>
              <a:custGeom>
                <a:avLst/>
                <a:gdLst>
                  <a:gd name="connsiteX0" fmla="*/ 0 w 404812"/>
                  <a:gd name="connsiteY0" fmla="*/ 0 h 9525"/>
                  <a:gd name="connsiteX1" fmla="*/ 404813 w 404812"/>
                  <a:gd name="connsiteY1" fmla="*/ 0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04812" h="9525">
                    <a:moveTo>
                      <a:pt x="0" y="0"/>
                    </a:moveTo>
                    <a:lnTo>
                      <a:pt x="404813" y="0"/>
                    </a:lnTo>
                  </a:path>
                </a:pathLst>
              </a:custGeom>
              <a:ln w="729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6" name="任意多边形: 形状 290"/>
              <p:cNvSpPr/>
              <p:nvPr>
                <p:custDataLst>
                  <p:tags r:id="rId4"/>
                </p:custDataLst>
              </p:nvPr>
            </p:nvSpPr>
            <p:spPr>
              <a:xfrm>
                <a:off x="4252912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7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7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7" name="任意多边形: 形状 291"/>
              <p:cNvSpPr/>
              <p:nvPr>
                <p:custDataLst>
                  <p:tags r:id="rId5"/>
                </p:custDataLst>
              </p:nvPr>
            </p:nvSpPr>
            <p:spPr>
              <a:xfrm>
                <a:off x="4337684" y="4110989"/>
                <a:ext cx="62865" cy="56197"/>
              </a:xfrm>
              <a:custGeom>
                <a:avLst/>
                <a:gdLst>
                  <a:gd name="connsiteX0" fmla="*/ 0 w 62865"/>
                  <a:gd name="connsiteY0" fmla="*/ 0 h 56197"/>
                  <a:gd name="connsiteX1" fmla="*/ 62865 w 62865"/>
                  <a:gd name="connsiteY1" fmla="*/ 28575 h 56197"/>
                  <a:gd name="connsiteX2" fmla="*/ 0 w 62865"/>
                  <a:gd name="connsiteY2" fmla="*/ 56197 h 56197"/>
                  <a:gd name="connsiteX3" fmla="*/ 0 w 62865"/>
                  <a:gd name="connsiteY3" fmla="*/ 0 h 56197"/>
                  <a:gd name="connsiteX4" fmla="*/ 0 w 62865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2865" h="56197">
                    <a:moveTo>
                      <a:pt x="0" y="0"/>
                    </a:moveTo>
                    <a:lnTo>
                      <a:pt x="62865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8" name="任意多边形: 形状 292"/>
              <p:cNvSpPr/>
              <p:nvPr>
                <p:custDataLst>
                  <p:tags r:id="rId6"/>
                </p:custDataLst>
              </p:nvPr>
            </p:nvSpPr>
            <p:spPr>
              <a:xfrm>
                <a:off x="4429124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8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8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9" name="任意多边形: 形状 293"/>
              <p:cNvSpPr/>
              <p:nvPr>
                <p:custDataLst>
                  <p:tags r:id="rId7"/>
                </p:custDataLst>
              </p:nvPr>
            </p:nvSpPr>
            <p:spPr>
              <a:xfrm>
                <a:off x="4512944" y="4110989"/>
                <a:ext cx="57150" cy="56197"/>
              </a:xfrm>
              <a:custGeom>
                <a:avLst/>
                <a:gdLst>
                  <a:gd name="connsiteX0" fmla="*/ 0 w 57150"/>
                  <a:gd name="connsiteY0" fmla="*/ 0 h 56197"/>
                  <a:gd name="connsiteX1" fmla="*/ 57150 w 57150"/>
                  <a:gd name="connsiteY1" fmla="*/ 28575 h 56197"/>
                  <a:gd name="connsiteX2" fmla="*/ 0 w 57150"/>
                  <a:gd name="connsiteY2" fmla="*/ 56197 h 56197"/>
                  <a:gd name="connsiteX3" fmla="*/ 0 w 57150"/>
                  <a:gd name="connsiteY3" fmla="*/ 0 h 56197"/>
                  <a:gd name="connsiteX4" fmla="*/ 0 w 57150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150" h="56197">
                    <a:moveTo>
                      <a:pt x="0" y="0"/>
                    </a:moveTo>
                    <a:lnTo>
                      <a:pt x="57150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" name="文本框 2"/>
          <p:cNvSpPr txBox="1"/>
          <p:nvPr/>
        </p:nvSpPr>
        <p:spPr>
          <a:xfrm>
            <a:off x="1127760" y="980440"/>
            <a:ext cx="4900295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一</a:t>
            </a:r>
            <a:r>
              <a:rPr lang="en-US" altLang="zh-CN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.</a:t>
            </a:r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新志愿新变化问题</a:t>
            </a:r>
            <a:endParaRPr lang="zh-CN" altLang="en-US" sz="4000" b="1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uFillTx/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73" name="图形 276"/>
          <p:cNvGrpSpPr/>
          <p:nvPr/>
        </p:nvGrpSpPr>
        <p:grpSpPr>
          <a:xfrm rot="0">
            <a:off x="1210945" y="1772920"/>
            <a:ext cx="10504805" cy="4451350"/>
            <a:chOff x="3816901" y="2326706"/>
            <a:chExt cx="4517968" cy="2020454"/>
          </a:xfrm>
        </p:grpSpPr>
        <p:sp>
          <p:nvSpPr>
            <p:cNvPr id="74" name="任意多边形: 形状 278"/>
            <p:cNvSpPr/>
            <p:nvPr>
              <p:custDataLst>
                <p:tags r:id="rId1"/>
              </p:custDataLst>
            </p:nvPr>
          </p:nvSpPr>
          <p:spPr>
            <a:xfrm>
              <a:off x="3816901" y="2326706"/>
              <a:ext cx="4517968" cy="2020454"/>
            </a:xfrm>
            <a:custGeom>
              <a:avLst/>
              <a:gdLst>
                <a:gd name="connsiteX0" fmla="*/ 0 w 4108132"/>
                <a:gd name="connsiteY0" fmla="*/ 0 h 1837372"/>
                <a:gd name="connsiteX1" fmla="*/ 4108133 w 4108132"/>
                <a:gd name="connsiteY1" fmla="*/ 0 h 1837372"/>
                <a:gd name="connsiteX2" fmla="*/ 4108133 w 4108132"/>
                <a:gd name="connsiteY2" fmla="*/ 1837373 h 1837372"/>
                <a:gd name="connsiteX3" fmla="*/ 0 w 4108132"/>
                <a:gd name="connsiteY3" fmla="*/ 1837373 h 1837372"/>
                <a:gd name="connsiteX4" fmla="*/ 0 w 4108132"/>
                <a:gd name="connsiteY4" fmla="*/ 0 h 1837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8132" h="1837372">
                  <a:moveTo>
                    <a:pt x="0" y="0"/>
                  </a:moveTo>
                  <a:lnTo>
                    <a:pt x="4108133" y="0"/>
                  </a:lnTo>
                  <a:lnTo>
                    <a:pt x="4108133" y="1837373"/>
                  </a:lnTo>
                  <a:lnTo>
                    <a:pt x="0" y="18373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B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" name="任意多边形: 形状 279"/>
            <p:cNvSpPr/>
            <p:nvPr>
              <p:custDataLst>
                <p:tags r:id="rId2"/>
              </p:custDataLst>
            </p:nvPr>
          </p:nvSpPr>
          <p:spPr>
            <a:xfrm>
              <a:off x="4018725" y="2522699"/>
              <a:ext cx="4114320" cy="1386072"/>
            </a:xfrm>
            <a:custGeom>
              <a:avLst/>
              <a:gdLst>
                <a:gd name="connsiteX0" fmla="*/ 0 w 3763327"/>
                <a:gd name="connsiteY0" fmla="*/ 0 h 1478280"/>
                <a:gd name="connsiteX1" fmla="*/ 3763328 w 3763327"/>
                <a:gd name="connsiteY1" fmla="*/ 0 h 1478280"/>
                <a:gd name="connsiteX2" fmla="*/ 3763328 w 3763327"/>
                <a:gd name="connsiteY2" fmla="*/ 1478280 h 1478280"/>
                <a:gd name="connsiteX3" fmla="*/ 0 w 3763327"/>
                <a:gd name="connsiteY3" fmla="*/ 1478280 h 1478280"/>
                <a:gd name="connsiteX4" fmla="*/ 0 w 3763327"/>
                <a:gd name="connsiteY4" fmla="*/ 0 h 1478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3327" h="1478280">
                  <a:moveTo>
                    <a:pt x="0" y="0"/>
                  </a:moveTo>
                  <a:lnTo>
                    <a:pt x="3763328" y="0"/>
                  </a:lnTo>
                  <a:lnTo>
                    <a:pt x="3763328" y="1478280"/>
                  </a:lnTo>
                  <a:lnTo>
                    <a:pt x="0" y="14782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CA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2000" dirty="0">
                  <a:highlight>
                    <a:srgbClr val="FFFF00"/>
                  </a:highlight>
                </a:rPr>
                <a:t>2.</a:t>
              </a:r>
              <a:r>
                <a:rPr lang="zh-CN" altLang="en-US" sz="2000" dirty="0">
                  <a:highlight>
                    <a:srgbClr val="FFFF00"/>
                  </a:highlight>
                </a:rPr>
                <a:t>院校专业组模式：</a:t>
              </a:r>
              <a:r>
                <a:rPr lang="zh-CN" altLang="en-US" sz="2000" dirty="0">
                  <a:highlight>
                    <a:srgbClr val="FFFF00"/>
                  </a:highlight>
                  <a:sym typeface="+mn-ea"/>
                </a:rPr>
                <a:t>注意</a:t>
              </a:r>
              <a:r>
                <a:rPr lang="zh-CN" altLang="en-US" sz="2000" dirty="0">
                  <a:highlight>
                    <a:srgbClr val="FFFF00"/>
                  </a:highlight>
                </a:rPr>
                <a:t>专业捆绑情况</a:t>
              </a:r>
              <a:endParaRPr lang="zh-CN" altLang="en-US" sz="2000" dirty="0">
                <a:highlight>
                  <a:srgbClr val="FFFF00"/>
                </a:highlight>
              </a:endParaRPr>
            </a:p>
            <a:p>
              <a:r>
                <a:rPr lang="en-US" altLang="zh-CN" sz="2000" dirty="0"/>
                <a:t>      </a:t>
              </a:r>
              <a:r>
                <a:rPr lang="zh-CN" altLang="en-US" sz="2000" dirty="0"/>
                <a:t>老高考</a:t>
              </a:r>
              <a:r>
                <a:rPr lang="en-US" altLang="zh-CN" sz="2000" dirty="0"/>
                <a:t>“</a:t>
              </a:r>
              <a:r>
                <a:rPr lang="zh-CN" altLang="en-US" sz="2000" dirty="0"/>
                <a:t>冲学校</a:t>
              </a:r>
              <a:r>
                <a:rPr lang="en-US" altLang="zh-CN" sz="2000" dirty="0"/>
                <a:t>”</a:t>
              </a:r>
              <a:r>
                <a:rPr lang="zh-CN" altLang="en-US" sz="2000" dirty="0"/>
                <a:t>可行，但新高考中，若某院校专业组包含天坑专业（如土木</a:t>
              </a:r>
              <a:r>
                <a:rPr lang="en-US" altLang="zh-CN" sz="2000" dirty="0"/>
                <a:t>+</a:t>
              </a:r>
              <a:r>
                <a:rPr lang="zh-CN" altLang="en-US" sz="2000" dirty="0"/>
                <a:t>材料），即便冲上名校，也可能被调剂到冷门，冲得高不如组内专业干净。</a:t>
              </a:r>
              <a:endParaRPr lang="zh-CN" altLang="en-US" sz="2000" dirty="0"/>
            </a:p>
            <a:p>
              <a:r>
                <a:rPr lang="en-US" altLang="zh-CN" sz="2000" dirty="0"/>
                <a:t>      </a:t>
              </a:r>
              <a:r>
                <a:rPr lang="zh-CN" altLang="en-US" sz="2000" dirty="0"/>
                <a:t>案例：某交通大学</a:t>
              </a:r>
              <a:r>
                <a:rPr lang="en-US" altLang="zh-CN" sz="2000" dirty="0"/>
                <a:t>101</a:t>
              </a:r>
              <a:r>
                <a:rPr lang="zh-CN" altLang="en-US" sz="2000" dirty="0"/>
                <a:t>专业组里，编入了</a:t>
              </a:r>
              <a:r>
                <a:rPr lang="en-US" altLang="zh-CN" sz="2000" dirty="0"/>
                <a:t>53</a:t>
              </a:r>
              <a:r>
                <a:rPr lang="zh-CN" altLang="en-US" sz="2000" dirty="0"/>
                <a:t>个专业，既有火爆的电气类、通信工程、计算机类专业，也有土木工程、生物工程、工程造价等相对冷门的专业，如果考生勾选了</a:t>
              </a:r>
              <a:r>
                <a:rPr lang="en-US" altLang="zh-CN" sz="2000" dirty="0"/>
                <a:t>“</a:t>
              </a:r>
              <a:r>
                <a:rPr lang="zh-CN" altLang="en-US" sz="2000" dirty="0"/>
                <a:t>接受调剂</a:t>
              </a:r>
              <a:r>
                <a:rPr lang="en-US" altLang="zh-CN" sz="2000" dirty="0"/>
                <a:t>”</a:t>
              </a:r>
              <a:r>
                <a:rPr lang="zh-CN" altLang="en-US" sz="2000" dirty="0"/>
                <a:t>，那么就有一定可能性调剂到冷门专业。</a:t>
              </a:r>
              <a:endParaRPr lang="zh-CN" altLang="en-US" sz="2000" dirty="0"/>
            </a:p>
            <a:p>
              <a:r>
                <a:rPr lang="en-US" altLang="zh-CN" sz="2000" dirty="0"/>
                <a:t>      </a:t>
              </a:r>
              <a:r>
                <a:rPr lang="zh-CN" altLang="en-US" sz="2000" dirty="0"/>
                <a:t>同样的问题在某民族大学的</a:t>
              </a:r>
              <a:r>
                <a:rPr lang="en-US" altLang="zh-CN" sz="2000" dirty="0"/>
                <a:t>302</a:t>
              </a:r>
              <a:r>
                <a:rPr lang="zh-CN" altLang="en-US" sz="2000" dirty="0"/>
                <a:t>专业组也存在。家长如想为孩子</a:t>
              </a:r>
              <a:r>
                <a:rPr lang="en-US" altLang="zh-CN" sz="2000" dirty="0"/>
                <a:t>“</a:t>
              </a:r>
              <a:r>
                <a:rPr lang="zh-CN" altLang="en-US" sz="2000" dirty="0"/>
                <a:t>保专业</a:t>
              </a:r>
              <a:r>
                <a:rPr lang="en-US" altLang="zh-CN" sz="2000" dirty="0"/>
                <a:t>”</a:t>
              </a:r>
              <a:r>
                <a:rPr lang="zh-CN" altLang="en-US" sz="2000" dirty="0"/>
                <a:t>一定要选择专业组</a:t>
              </a:r>
              <a:r>
                <a:rPr lang="en-US" altLang="zh-CN" sz="2000" dirty="0"/>
                <a:t>“</a:t>
              </a:r>
              <a:r>
                <a:rPr lang="zh-CN" altLang="en-US" sz="2000" dirty="0"/>
                <a:t>干净</a:t>
              </a:r>
              <a:r>
                <a:rPr lang="en-US" altLang="zh-CN" sz="2000" dirty="0"/>
                <a:t>”</a:t>
              </a:r>
              <a:r>
                <a:rPr lang="zh-CN" altLang="en-US" sz="2000" dirty="0"/>
                <a:t>（无不想去的冷门专业）的学校填报。</a:t>
              </a:r>
              <a:endParaRPr lang="zh-CN" altLang="en-US" sz="2000" dirty="0"/>
            </a:p>
          </p:txBody>
        </p:sp>
        <p:grpSp>
          <p:nvGrpSpPr>
            <p:cNvPr id="84" name="图形 276"/>
            <p:cNvGrpSpPr/>
            <p:nvPr/>
          </p:nvGrpSpPr>
          <p:grpSpPr>
            <a:xfrm>
              <a:off x="4211954" y="4110989"/>
              <a:ext cx="404812" cy="56197"/>
              <a:chOff x="4211954" y="4110989"/>
              <a:chExt cx="404812" cy="56197"/>
            </a:xfrm>
            <a:solidFill>
              <a:srgbClr val="FFFFFF"/>
            </a:solidFill>
          </p:grpSpPr>
          <p:sp>
            <p:nvSpPr>
              <p:cNvPr id="85" name="任意多边形: 形状 289"/>
              <p:cNvSpPr/>
              <p:nvPr>
                <p:custDataLst>
                  <p:tags r:id="rId3"/>
                </p:custDataLst>
              </p:nvPr>
            </p:nvSpPr>
            <p:spPr>
              <a:xfrm>
                <a:off x="4211954" y="4139564"/>
                <a:ext cx="404812" cy="9525"/>
              </a:xfrm>
              <a:custGeom>
                <a:avLst/>
                <a:gdLst>
                  <a:gd name="connsiteX0" fmla="*/ 0 w 404812"/>
                  <a:gd name="connsiteY0" fmla="*/ 0 h 9525"/>
                  <a:gd name="connsiteX1" fmla="*/ 404813 w 404812"/>
                  <a:gd name="connsiteY1" fmla="*/ 0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04812" h="9525">
                    <a:moveTo>
                      <a:pt x="0" y="0"/>
                    </a:moveTo>
                    <a:lnTo>
                      <a:pt x="404813" y="0"/>
                    </a:lnTo>
                  </a:path>
                </a:pathLst>
              </a:custGeom>
              <a:ln w="729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6" name="任意多边形: 形状 290"/>
              <p:cNvSpPr/>
              <p:nvPr>
                <p:custDataLst>
                  <p:tags r:id="rId4"/>
                </p:custDataLst>
              </p:nvPr>
            </p:nvSpPr>
            <p:spPr>
              <a:xfrm>
                <a:off x="4252912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7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7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7" name="任意多边形: 形状 291"/>
              <p:cNvSpPr/>
              <p:nvPr>
                <p:custDataLst>
                  <p:tags r:id="rId5"/>
                </p:custDataLst>
              </p:nvPr>
            </p:nvSpPr>
            <p:spPr>
              <a:xfrm>
                <a:off x="4337684" y="4110989"/>
                <a:ext cx="62865" cy="56197"/>
              </a:xfrm>
              <a:custGeom>
                <a:avLst/>
                <a:gdLst>
                  <a:gd name="connsiteX0" fmla="*/ 0 w 62865"/>
                  <a:gd name="connsiteY0" fmla="*/ 0 h 56197"/>
                  <a:gd name="connsiteX1" fmla="*/ 62865 w 62865"/>
                  <a:gd name="connsiteY1" fmla="*/ 28575 h 56197"/>
                  <a:gd name="connsiteX2" fmla="*/ 0 w 62865"/>
                  <a:gd name="connsiteY2" fmla="*/ 56197 h 56197"/>
                  <a:gd name="connsiteX3" fmla="*/ 0 w 62865"/>
                  <a:gd name="connsiteY3" fmla="*/ 0 h 56197"/>
                  <a:gd name="connsiteX4" fmla="*/ 0 w 62865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2865" h="56197">
                    <a:moveTo>
                      <a:pt x="0" y="0"/>
                    </a:moveTo>
                    <a:lnTo>
                      <a:pt x="62865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8" name="任意多边形: 形状 292"/>
              <p:cNvSpPr/>
              <p:nvPr>
                <p:custDataLst>
                  <p:tags r:id="rId6"/>
                </p:custDataLst>
              </p:nvPr>
            </p:nvSpPr>
            <p:spPr>
              <a:xfrm>
                <a:off x="4429124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8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8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9" name="任意多边形: 形状 293"/>
              <p:cNvSpPr/>
              <p:nvPr>
                <p:custDataLst>
                  <p:tags r:id="rId7"/>
                </p:custDataLst>
              </p:nvPr>
            </p:nvSpPr>
            <p:spPr>
              <a:xfrm>
                <a:off x="4512944" y="4110989"/>
                <a:ext cx="57150" cy="56197"/>
              </a:xfrm>
              <a:custGeom>
                <a:avLst/>
                <a:gdLst>
                  <a:gd name="connsiteX0" fmla="*/ 0 w 57150"/>
                  <a:gd name="connsiteY0" fmla="*/ 0 h 56197"/>
                  <a:gd name="connsiteX1" fmla="*/ 57150 w 57150"/>
                  <a:gd name="connsiteY1" fmla="*/ 28575 h 56197"/>
                  <a:gd name="connsiteX2" fmla="*/ 0 w 57150"/>
                  <a:gd name="connsiteY2" fmla="*/ 56197 h 56197"/>
                  <a:gd name="connsiteX3" fmla="*/ 0 w 57150"/>
                  <a:gd name="connsiteY3" fmla="*/ 0 h 56197"/>
                  <a:gd name="connsiteX4" fmla="*/ 0 w 57150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150" h="56197">
                    <a:moveTo>
                      <a:pt x="0" y="0"/>
                    </a:moveTo>
                    <a:lnTo>
                      <a:pt x="57150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" name="文本框 2"/>
          <p:cNvSpPr txBox="1"/>
          <p:nvPr/>
        </p:nvSpPr>
        <p:spPr>
          <a:xfrm>
            <a:off x="1127760" y="980440"/>
            <a:ext cx="4900295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一</a:t>
            </a:r>
            <a:r>
              <a:rPr lang="en-US" altLang="zh-CN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.</a:t>
            </a:r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新志愿新变化问题</a:t>
            </a:r>
            <a:endParaRPr lang="zh-CN" altLang="en-US" sz="4000" b="1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uFillTx/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73" name="图形 276"/>
          <p:cNvGrpSpPr/>
          <p:nvPr/>
        </p:nvGrpSpPr>
        <p:grpSpPr>
          <a:xfrm rot="0">
            <a:off x="1210945" y="1772920"/>
            <a:ext cx="10504805" cy="4451350"/>
            <a:chOff x="3816901" y="2326706"/>
            <a:chExt cx="4517968" cy="2020454"/>
          </a:xfrm>
        </p:grpSpPr>
        <p:sp>
          <p:nvSpPr>
            <p:cNvPr id="74" name="任意多边形: 形状 278"/>
            <p:cNvSpPr/>
            <p:nvPr>
              <p:custDataLst>
                <p:tags r:id="rId1"/>
              </p:custDataLst>
            </p:nvPr>
          </p:nvSpPr>
          <p:spPr>
            <a:xfrm>
              <a:off x="3816901" y="2326706"/>
              <a:ext cx="4517968" cy="2020454"/>
            </a:xfrm>
            <a:custGeom>
              <a:avLst/>
              <a:gdLst>
                <a:gd name="connsiteX0" fmla="*/ 0 w 4108132"/>
                <a:gd name="connsiteY0" fmla="*/ 0 h 1837372"/>
                <a:gd name="connsiteX1" fmla="*/ 4108133 w 4108132"/>
                <a:gd name="connsiteY1" fmla="*/ 0 h 1837372"/>
                <a:gd name="connsiteX2" fmla="*/ 4108133 w 4108132"/>
                <a:gd name="connsiteY2" fmla="*/ 1837373 h 1837372"/>
                <a:gd name="connsiteX3" fmla="*/ 0 w 4108132"/>
                <a:gd name="connsiteY3" fmla="*/ 1837373 h 1837372"/>
                <a:gd name="connsiteX4" fmla="*/ 0 w 4108132"/>
                <a:gd name="connsiteY4" fmla="*/ 0 h 1837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8132" h="1837372">
                  <a:moveTo>
                    <a:pt x="0" y="0"/>
                  </a:moveTo>
                  <a:lnTo>
                    <a:pt x="4108133" y="0"/>
                  </a:lnTo>
                  <a:lnTo>
                    <a:pt x="4108133" y="1837373"/>
                  </a:lnTo>
                  <a:lnTo>
                    <a:pt x="0" y="18373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B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" name="任意多边形: 形状 279"/>
            <p:cNvSpPr/>
            <p:nvPr>
              <p:custDataLst>
                <p:tags r:id="rId2"/>
              </p:custDataLst>
            </p:nvPr>
          </p:nvSpPr>
          <p:spPr>
            <a:xfrm>
              <a:off x="4018725" y="2522699"/>
              <a:ext cx="4114320" cy="1386072"/>
            </a:xfrm>
            <a:custGeom>
              <a:avLst/>
              <a:gdLst>
                <a:gd name="connsiteX0" fmla="*/ 0 w 3763327"/>
                <a:gd name="connsiteY0" fmla="*/ 0 h 1478280"/>
                <a:gd name="connsiteX1" fmla="*/ 3763328 w 3763327"/>
                <a:gd name="connsiteY1" fmla="*/ 0 h 1478280"/>
                <a:gd name="connsiteX2" fmla="*/ 3763328 w 3763327"/>
                <a:gd name="connsiteY2" fmla="*/ 1478280 h 1478280"/>
                <a:gd name="connsiteX3" fmla="*/ 0 w 3763327"/>
                <a:gd name="connsiteY3" fmla="*/ 1478280 h 1478280"/>
                <a:gd name="connsiteX4" fmla="*/ 0 w 3763327"/>
                <a:gd name="connsiteY4" fmla="*/ 0 h 1478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3327" h="1478280">
                  <a:moveTo>
                    <a:pt x="0" y="0"/>
                  </a:moveTo>
                  <a:lnTo>
                    <a:pt x="3763328" y="0"/>
                  </a:lnTo>
                  <a:lnTo>
                    <a:pt x="3763328" y="1478280"/>
                  </a:lnTo>
                  <a:lnTo>
                    <a:pt x="0" y="14782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CA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2000" dirty="0">
                  <a:highlight>
                    <a:srgbClr val="FFFF00"/>
                  </a:highlight>
                </a:rPr>
                <a:t>3.</a:t>
              </a:r>
              <a:r>
                <a:rPr lang="zh-CN" altLang="en-US" sz="2000" dirty="0">
                  <a:highlight>
                    <a:srgbClr val="FFFF00"/>
                  </a:highlight>
                </a:rPr>
                <a:t>双一流扩招</a:t>
              </a:r>
              <a:r>
                <a:rPr lang="en-US" altLang="zh-CN" sz="2000" dirty="0">
                  <a:highlight>
                    <a:srgbClr val="FFFF00"/>
                  </a:highlight>
                </a:rPr>
                <a:t>+</a:t>
              </a:r>
              <a:r>
                <a:rPr lang="zh-CN" altLang="en-US" sz="2000" dirty="0">
                  <a:highlight>
                    <a:srgbClr val="FFFF00"/>
                  </a:highlight>
                </a:rPr>
                <a:t>选科限制：</a:t>
              </a:r>
              <a:endParaRPr lang="zh-CN" altLang="en-US" sz="2000" dirty="0"/>
            </a:p>
            <a:p>
              <a:r>
                <a:rPr lang="en-US" altLang="zh-CN" sz="2000" dirty="0"/>
                <a:t>     </a:t>
              </a:r>
              <a:r>
                <a:rPr lang="zh-CN" altLang="en-US" sz="2000" dirty="0"/>
                <a:t>物理类位次</a:t>
              </a:r>
              <a:r>
                <a:rPr lang="en-US" altLang="zh-CN" sz="2000" dirty="0"/>
                <a:t>“</a:t>
              </a:r>
              <a:r>
                <a:rPr lang="zh-CN" altLang="en-US" sz="2000" dirty="0"/>
                <a:t>通货膨胀</a:t>
              </a:r>
              <a:r>
                <a:rPr lang="en-US" altLang="zh-CN" sz="2000" dirty="0"/>
                <a:t>”</a:t>
              </a:r>
              <a:endParaRPr lang="en-US" altLang="zh-CN" sz="2000" dirty="0"/>
            </a:p>
            <a:p>
              <a:r>
                <a:rPr lang="en-US" altLang="zh-CN" sz="2000" dirty="0"/>
                <a:t>     2025</a:t>
              </a:r>
              <a:r>
                <a:rPr lang="zh-CN" altLang="en-US" sz="2000" dirty="0"/>
                <a:t>年双一流扩招</a:t>
              </a:r>
              <a:r>
                <a:rPr lang="en-US" altLang="zh-CN" sz="2000" dirty="0"/>
                <a:t>2</a:t>
              </a:r>
              <a:r>
                <a:rPr lang="zh-CN" altLang="en-US" sz="2000" dirty="0"/>
                <a:t>万人，物理类考生基数大增，相同位次含金量下降。</a:t>
              </a:r>
              <a:endParaRPr lang="zh-CN" altLang="en-US" sz="2000" dirty="0"/>
            </a:p>
            <a:p>
              <a:r>
                <a:rPr lang="en-US" altLang="zh-CN" sz="2000" dirty="0"/>
                <a:t>    </a:t>
              </a:r>
              <a:r>
                <a:rPr lang="zh-CN" altLang="en-US" sz="2000" dirty="0"/>
                <a:t>案例：老高考</a:t>
              </a:r>
              <a:r>
                <a:rPr lang="en-US" altLang="zh-CN" sz="2000" dirty="0"/>
                <a:t>8</a:t>
              </a:r>
              <a:r>
                <a:rPr lang="zh-CN" altLang="en-US" sz="2000" dirty="0"/>
                <a:t>万名能上省重点，新高考可能需放宽至</a:t>
              </a:r>
              <a:r>
                <a:rPr lang="en-US" altLang="zh-CN" sz="2000" dirty="0"/>
                <a:t>10</a:t>
              </a:r>
              <a:r>
                <a:rPr lang="zh-CN" altLang="en-US" sz="2000" dirty="0"/>
                <a:t>万名。</a:t>
              </a:r>
              <a:endParaRPr lang="zh-CN" altLang="en-US" sz="2000" dirty="0"/>
            </a:p>
            <a:p>
              <a:r>
                <a:rPr lang="en-US" altLang="zh-CN" sz="2000" dirty="0">
                  <a:highlight>
                    <a:srgbClr val="FFFF00"/>
                  </a:highlight>
                </a:rPr>
                <a:t>4</a:t>
              </a:r>
              <a:r>
                <a:rPr lang="en-US" altLang="zh-CN" sz="2000" dirty="0">
                  <a:highlight>
                    <a:srgbClr val="FFFF00"/>
                  </a:highlight>
                  <a:sym typeface="+mn-ea"/>
                </a:rPr>
                <a:t>.</a:t>
              </a:r>
              <a:r>
                <a:rPr lang="en-US" altLang="zh-CN" sz="2000" dirty="0">
                  <a:highlight>
                    <a:srgbClr val="FFFF00"/>
                  </a:highlight>
                </a:rPr>
                <a:t>45</a:t>
              </a:r>
              <a:r>
                <a:rPr lang="zh-CN" altLang="en-US" sz="2000" dirty="0">
                  <a:highlight>
                    <a:srgbClr val="FFFF00"/>
                  </a:highlight>
                </a:rPr>
                <a:t>个志愿不是</a:t>
              </a:r>
              <a:r>
                <a:rPr lang="en-US" altLang="zh-CN" sz="2000" dirty="0">
                  <a:highlight>
                    <a:srgbClr val="FFFF00"/>
                  </a:highlight>
                </a:rPr>
                <a:t>“</a:t>
              </a:r>
              <a:r>
                <a:rPr lang="zh-CN" altLang="en-US" sz="2000" dirty="0">
                  <a:highlight>
                    <a:srgbClr val="FFFF00"/>
                  </a:highlight>
                </a:rPr>
                <a:t>保险箱</a:t>
              </a:r>
              <a:r>
                <a:rPr lang="en-US" altLang="zh-CN" sz="2000" dirty="0">
                  <a:highlight>
                    <a:srgbClr val="FFFF00"/>
                  </a:highlight>
                </a:rPr>
                <a:t>”</a:t>
              </a:r>
              <a:r>
                <a:rPr lang="zh-CN" altLang="en-US" sz="2000" dirty="0">
                  <a:highlight>
                    <a:srgbClr val="FFFF00"/>
                  </a:highlight>
                </a:rPr>
                <a:t>：</a:t>
              </a:r>
              <a:endParaRPr lang="zh-CN" altLang="en-US" sz="2000" dirty="0">
                <a:highlight>
                  <a:srgbClr val="FFFF00"/>
                </a:highlight>
              </a:endParaRPr>
            </a:p>
            <a:p>
              <a:r>
                <a:rPr lang="en-US" altLang="zh-CN" sz="2000" dirty="0"/>
                <a:t>     </a:t>
              </a:r>
              <a:r>
                <a:rPr lang="zh-CN" altLang="en-US" sz="2000" dirty="0"/>
                <a:t>老高考</a:t>
              </a:r>
              <a:r>
                <a:rPr lang="en-US" altLang="zh-CN" sz="2000" dirty="0"/>
                <a:t>9</a:t>
              </a:r>
              <a:r>
                <a:rPr lang="zh-CN" altLang="en-US" sz="2000" dirty="0"/>
                <a:t>个志愿需谨慎，但新高考</a:t>
              </a:r>
              <a:r>
                <a:rPr lang="en-US" altLang="zh-CN" sz="2000" dirty="0"/>
                <a:t>45</a:t>
              </a:r>
              <a:r>
                <a:rPr lang="zh-CN" altLang="en-US" sz="2000" dirty="0"/>
                <a:t>个志愿若无梯度设计，可能出现</a:t>
              </a:r>
              <a:r>
                <a:rPr lang="en-US" altLang="zh-CN" sz="2000" dirty="0"/>
                <a:t>“</a:t>
              </a:r>
              <a:r>
                <a:rPr lang="zh-CN" altLang="en-US" sz="2000" dirty="0"/>
                <a:t>前</a:t>
              </a:r>
              <a:r>
                <a:rPr lang="en-US" altLang="zh-CN" sz="2000" dirty="0"/>
                <a:t>30</a:t>
              </a:r>
              <a:r>
                <a:rPr lang="zh-CN" altLang="en-US" sz="2000" dirty="0"/>
                <a:t>个全冲、后</a:t>
              </a:r>
              <a:r>
                <a:rPr lang="en-US" altLang="zh-CN" sz="2000" dirty="0"/>
                <a:t>15</a:t>
              </a:r>
              <a:r>
                <a:rPr lang="zh-CN" altLang="en-US" sz="2000" dirty="0"/>
                <a:t>个保底却集体滑档</a:t>
              </a:r>
              <a:r>
                <a:rPr lang="en-US" altLang="zh-CN" sz="2000" dirty="0"/>
                <a:t>”</a:t>
              </a:r>
              <a:r>
                <a:rPr lang="zh-CN" altLang="en-US" sz="2000" dirty="0"/>
                <a:t>的灾难。</a:t>
              </a:r>
              <a:endParaRPr lang="zh-CN" altLang="en-US" sz="2000" dirty="0"/>
            </a:p>
            <a:p>
              <a:r>
                <a:rPr lang="en-US" altLang="zh-CN" sz="2000" dirty="0"/>
                <a:t>     </a:t>
              </a:r>
              <a:r>
                <a:rPr lang="zh-CN" altLang="en-US" sz="2000" dirty="0"/>
                <a:t>案例：</a:t>
              </a:r>
              <a:r>
                <a:rPr lang="en-US" altLang="zh-CN" sz="2000" dirty="0"/>
                <a:t>2024</a:t>
              </a:r>
              <a:r>
                <a:rPr lang="zh-CN" altLang="en-US" sz="2000" dirty="0"/>
                <a:t>年山东某考生</a:t>
              </a:r>
              <a:r>
                <a:rPr lang="en-US" altLang="zh-CN" sz="2000" dirty="0"/>
                <a:t>45</a:t>
              </a:r>
              <a:r>
                <a:rPr lang="zh-CN" altLang="en-US" sz="2000" dirty="0"/>
                <a:t>志愿全填</a:t>
              </a:r>
              <a:r>
                <a:rPr lang="en-US" altLang="zh-CN" sz="2000" dirty="0"/>
                <a:t>“</a:t>
              </a:r>
              <a:r>
                <a:rPr lang="zh-CN" altLang="en-US" sz="2000" dirty="0"/>
                <a:t>冲</a:t>
              </a:r>
              <a:r>
                <a:rPr lang="en-US" altLang="zh-CN" sz="2000" dirty="0"/>
                <a:t>”</a:t>
              </a:r>
              <a:r>
                <a:rPr lang="zh-CN" altLang="en-US" sz="2000" dirty="0"/>
                <a:t>导致无学可上。</a:t>
              </a:r>
              <a:endParaRPr lang="zh-CN" altLang="en-US" sz="2000" dirty="0"/>
            </a:p>
          </p:txBody>
        </p:sp>
        <p:grpSp>
          <p:nvGrpSpPr>
            <p:cNvPr id="84" name="图形 276"/>
            <p:cNvGrpSpPr/>
            <p:nvPr/>
          </p:nvGrpSpPr>
          <p:grpSpPr>
            <a:xfrm>
              <a:off x="4211954" y="4110989"/>
              <a:ext cx="404812" cy="56197"/>
              <a:chOff x="4211954" y="4110989"/>
              <a:chExt cx="404812" cy="56197"/>
            </a:xfrm>
            <a:solidFill>
              <a:srgbClr val="FFFFFF"/>
            </a:solidFill>
          </p:grpSpPr>
          <p:sp>
            <p:nvSpPr>
              <p:cNvPr id="85" name="任意多边形: 形状 289"/>
              <p:cNvSpPr/>
              <p:nvPr>
                <p:custDataLst>
                  <p:tags r:id="rId3"/>
                </p:custDataLst>
              </p:nvPr>
            </p:nvSpPr>
            <p:spPr>
              <a:xfrm>
                <a:off x="4211954" y="4139564"/>
                <a:ext cx="404812" cy="9525"/>
              </a:xfrm>
              <a:custGeom>
                <a:avLst/>
                <a:gdLst>
                  <a:gd name="connsiteX0" fmla="*/ 0 w 404812"/>
                  <a:gd name="connsiteY0" fmla="*/ 0 h 9525"/>
                  <a:gd name="connsiteX1" fmla="*/ 404813 w 404812"/>
                  <a:gd name="connsiteY1" fmla="*/ 0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04812" h="9525">
                    <a:moveTo>
                      <a:pt x="0" y="0"/>
                    </a:moveTo>
                    <a:lnTo>
                      <a:pt x="404813" y="0"/>
                    </a:lnTo>
                  </a:path>
                </a:pathLst>
              </a:custGeom>
              <a:ln w="729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6" name="任意多边形: 形状 290"/>
              <p:cNvSpPr/>
              <p:nvPr>
                <p:custDataLst>
                  <p:tags r:id="rId4"/>
                </p:custDataLst>
              </p:nvPr>
            </p:nvSpPr>
            <p:spPr>
              <a:xfrm>
                <a:off x="4252912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7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7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7" name="任意多边形: 形状 291"/>
              <p:cNvSpPr/>
              <p:nvPr>
                <p:custDataLst>
                  <p:tags r:id="rId5"/>
                </p:custDataLst>
              </p:nvPr>
            </p:nvSpPr>
            <p:spPr>
              <a:xfrm>
                <a:off x="4337684" y="4110989"/>
                <a:ext cx="62865" cy="56197"/>
              </a:xfrm>
              <a:custGeom>
                <a:avLst/>
                <a:gdLst>
                  <a:gd name="connsiteX0" fmla="*/ 0 w 62865"/>
                  <a:gd name="connsiteY0" fmla="*/ 0 h 56197"/>
                  <a:gd name="connsiteX1" fmla="*/ 62865 w 62865"/>
                  <a:gd name="connsiteY1" fmla="*/ 28575 h 56197"/>
                  <a:gd name="connsiteX2" fmla="*/ 0 w 62865"/>
                  <a:gd name="connsiteY2" fmla="*/ 56197 h 56197"/>
                  <a:gd name="connsiteX3" fmla="*/ 0 w 62865"/>
                  <a:gd name="connsiteY3" fmla="*/ 0 h 56197"/>
                  <a:gd name="connsiteX4" fmla="*/ 0 w 62865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2865" h="56197">
                    <a:moveTo>
                      <a:pt x="0" y="0"/>
                    </a:moveTo>
                    <a:lnTo>
                      <a:pt x="62865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8" name="任意多边形: 形状 292"/>
              <p:cNvSpPr/>
              <p:nvPr>
                <p:custDataLst>
                  <p:tags r:id="rId6"/>
                </p:custDataLst>
              </p:nvPr>
            </p:nvSpPr>
            <p:spPr>
              <a:xfrm>
                <a:off x="4429124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8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8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9" name="任意多边形: 形状 293"/>
              <p:cNvSpPr/>
              <p:nvPr>
                <p:custDataLst>
                  <p:tags r:id="rId7"/>
                </p:custDataLst>
              </p:nvPr>
            </p:nvSpPr>
            <p:spPr>
              <a:xfrm>
                <a:off x="4512944" y="4110989"/>
                <a:ext cx="57150" cy="56197"/>
              </a:xfrm>
              <a:custGeom>
                <a:avLst/>
                <a:gdLst>
                  <a:gd name="connsiteX0" fmla="*/ 0 w 57150"/>
                  <a:gd name="connsiteY0" fmla="*/ 0 h 56197"/>
                  <a:gd name="connsiteX1" fmla="*/ 57150 w 57150"/>
                  <a:gd name="connsiteY1" fmla="*/ 28575 h 56197"/>
                  <a:gd name="connsiteX2" fmla="*/ 0 w 57150"/>
                  <a:gd name="connsiteY2" fmla="*/ 56197 h 56197"/>
                  <a:gd name="connsiteX3" fmla="*/ 0 w 57150"/>
                  <a:gd name="connsiteY3" fmla="*/ 0 h 56197"/>
                  <a:gd name="connsiteX4" fmla="*/ 0 w 57150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150" h="56197">
                    <a:moveTo>
                      <a:pt x="0" y="0"/>
                    </a:moveTo>
                    <a:lnTo>
                      <a:pt x="57150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" name="文本框 2"/>
          <p:cNvSpPr txBox="1"/>
          <p:nvPr/>
        </p:nvSpPr>
        <p:spPr>
          <a:xfrm>
            <a:off x="1127760" y="980440"/>
            <a:ext cx="4389755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二</a:t>
            </a:r>
            <a:r>
              <a:rPr lang="en-US" altLang="zh-CN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.</a:t>
            </a:r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新志愿填报策略</a:t>
            </a:r>
            <a:endParaRPr lang="zh-CN" altLang="en-US" sz="4000" b="1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uFillTx/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73" name="图形 276"/>
          <p:cNvGrpSpPr/>
          <p:nvPr/>
        </p:nvGrpSpPr>
        <p:grpSpPr>
          <a:xfrm rot="0">
            <a:off x="1210945" y="1772920"/>
            <a:ext cx="10504805" cy="4451350"/>
            <a:chOff x="3816901" y="2326706"/>
            <a:chExt cx="4517968" cy="2020454"/>
          </a:xfrm>
        </p:grpSpPr>
        <p:sp>
          <p:nvSpPr>
            <p:cNvPr id="74" name="任意多边形: 形状 278"/>
            <p:cNvSpPr/>
            <p:nvPr>
              <p:custDataLst>
                <p:tags r:id="rId1"/>
              </p:custDataLst>
            </p:nvPr>
          </p:nvSpPr>
          <p:spPr>
            <a:xfrm>
              <a:off x="3816901" y="2326706"/>
              <a:ext cx="4517968" cy="2020454"/>
            </a:xfrm>
            <a:custGeom>
              <a:avLst/>
              <a:gdLst>
                <a:gd name="connsiteX0" fmla="*/ 0 w 4108132"/>
                <a:gd name="connsiteY0" fmla="*/ 0 h 1837372"/>
                <a:gd name="connsiteX1" fmla="*/ 4108133 w 4108132"/>
                <a:gd name="connsiteY1" fmla="*/ 0 h 1837372"/>
                <a:gd name="connsiteX2" fmla="*/ 4108133 w 4108132"/>
                <a:gd name="connsiteY2" fmla="*/ 1837373 h 1837372"/>
                <a:gd name="connsiteX3" fmla="*/ 0 w 4108132"/>
                <a:gd name="connsiteY3" fmla="*/ 1837373 h 1837372"/>
                <a:gd name="connsiteX4" fmla="*/ 0 w 4108132"/>
                <a:gd name="connsiteY4" fmla="*/ 0 h 1837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8132" h="1837372">
                  <a:moveTo>
                    <a:pt x="0" y="0"/>
                  </a:moveTo>
                  <a:lnTo>
                    <a:pt x="4108133" y="0"/>
                  </a:lnTo>
                  <a:lnTo>
                    <a:pt x="4108133" y="1837373"/>
                  </a:lnTo>
                  <a:lnTo>
                    <a:pt x="0" y="18373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B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" name="任意多边形: 形状 279"/>
            <p:cNvSpPr/>
            <p:nvPr>
              <p:custDataLst>
                <p:tags r:id="rId2"/>
              </p:custDataLst>
            </p:nvPr>
          </p:nvSpPr>
          <p:spPr>
            <a:xfrm>
              <a:off x="4018725" y="2522699"/>
              <a:ext cx="4114320" cy="1386072"/>
            </a:xfrm>
            <a:custGeom>
              <a:avLst/>
              <a:gdLst>
                <a:gd name="connsiteX0" fmla="*/ 0 w 3763327"/>
                <a:gd name="connsiteY0" fmla="*/ 0 h 1478280"/>
                <a:gd name="connsiteX1" fmla="*/ 3763328 w 3763327"/>
                <a:gd name="connsiteY1" fmla="*/ 0 h 1478280"/>
                <a:gd name="connsiteX2" fmla="*/ 3763328 w 3763327"/>
                <a:gd name="connsiteY2" fmla="*/ 1478280 h 1478280"/>
                <a:gd name="connsiteX3" fmla="*/ 0 w 3763327"/>
                <a:gd name="connsiteY3" fmla="*/ 1478280 h 1478280"/>
                <a:gd name="connsiteX4" fmla="*/ 0 w 3763327"/>
                <a:gd name="connsiteY4" fmla="*/ 0 h 1478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3327" h="1478280">
                  <a:moveTo>
                    <a:pt x="0" y="0"/>
                  </a:moveTo>
                  <a:lnTo>
                    <a:pt x="3763328" y="0"/>
                  </a:lnTo>
                  <a:lnTo>
                    <a:pt x="3763328" y="1478280"/>
                  </a:lnTo>
                  <a:lnTo>
                    <a:pt x="0" y="14782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CA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dirty="0">
                  <a:highlight>
                    <a:srgbClr val="FFFF00"/>
                  </a:highlight>
                </a:rPr>
                <a:t>1.冲稳保不是1:1:1，目标决定策略</a:t>
              </a:r>
              <a:endParaRPr lang="en-US" altLang="zh-CN" dirty="0">
                <a:highlight>
                  <a:srgbClr val="FFFF00"/>
                </a:highlight>
              </a:endParaRPr>
            </a:p>
            <a:p>
              <a:r>
                <a:rPr lang="zh-CN" sz="1600" dirty="0"/>
                <a:t>（</a:t>
              </a:r>
              <a:r>
                <a:rPr lang="en-US" altLang="zh-CN" sz="1600" dirty="0"/>
                <a:t>1</a:t>
              </a:r>
              <a:r>
                <a:rPr lang="zh-CN" sz="1600" dirty="0"/>
                <a:t>）</a:t>
              </a:r>
              <a:r>
                <a:rPr lang="zh-CN" altLang="en-US" sz="1600" dirty="0"/>
                <a:t>保专业派：冲</a:t>
              </a:r>
              <a:r>
                <a:rPr lang="en-US" altLang="zh-CN" sz="1600" dirty="0"/>
                <a:t>2-3</a:t>
              </a:r>
              <a:r>
                <a:rPr lang="zh-CN" altLang="en-US" sz="1600" dirty="0"/>
                <a:t>个专业组（冲</a:t>
              </a:r>
              <a:r>
                <a:rPr lang="en-US" altLang="zh-CN" sz="1600" dirty="0"/>
                <a:t>5</a:t>
              </a:r>
              <a:r>
                <a:rPr lang="zh-CN" altLang="en-US" sz="1600" dirty="0"/>
                <a:t>分以内）</a:t>
              </a:r>
              <a:r>
                <a:rPr lang="en-US" altLang="zh-CN" sz="1600" dirty="0"/>
                <a:t>+ </a:t>
              </a:r>
              <a:r>
                <a:rPr lang="zh-CN" altLang="en-US" sz="1600" dirty="0"/>
                <a:t>稳</a:t>
              </a:r>
              <a:r>
                <a:rPr lang="en-US" altLang="zh-CN" sz="1600" dirty="0"/>
                <a:t>20</a:t>
              </a:r>
              <a:r>
                <a:rPr lang="zh-CN" altLang="en-US" sz="1600" dirty="0"/>
                <a:t>个（匹配专业）</a:t>
              </a:r>
              <a:r>
                <a:rPr lang="en-US" altLang="zh-CN" sz="1600" dirty="0"/>
                <a:t>+ </a:t>
              </a:r>
              <a:r>
                <a:rPr lang="zh-CN" altLang="en-US" sz="1600" dirty="0"/>
                <a:t>保</a:t>
              </a:r>
              <a:r>
                <a:rPr lang="en-US" altLang="zh-CN" sz="1600" dirty="0"/>
                <a:t>20</a:t>
              </a:r>
              <a:r>
                <a:rPr lang="zh-CN" altLang="en-US" sz="1600" dirty="0"/>
                <a:t>个（降</a:t>
              </a:r>
              <a:r>
                <a:rPr lang="en-US" altLang="zh-CN" sz="1600" dirty="0"/>
                <a:t>30</a:t>
              </a:r>
              <a:r>
                <a:rPr lang="zh-CN" altLang="en-US" sz="1600" dirty="0"/>
                <a:t>分兜底）。</a:t>
              </a:r>
              <a:endParaRPr lang="zh-CN" altLang="en-US" sz="1600" dirty="0"/>
            </a:p>
            <a:p>
              <a:r>
                <a:rPr lang="zh-CN" sz="1600" dirty="0"/>
                <a:t>（</a:t>
              </a:r>
              <a:r>
                <a:rPr lang="en-US" altLang="zh-CN" sz="1600" dirty="0"/>
                <a:t>2</a:t>
              </a:r>
              <a:r>
                <a:rPr lang="zh-CN" sz="1600" dirty="0"/>
                <a:t>）</a:t>
              </a:r>
              <a:r>
                <a:rPr lang="zh-CN" altLang="en-US" sz="1600" dirty="0"/>
                <a:t>冲院校派：冲</a:t>
              </a:r>
              <a:r>
                <a:rPr lang="en-US" altLang="zh-CN" sz="1600" dirty="0"/>
                <a:t>25</a:t>
              </a:r>
              <a:r>
                <a:rPr lang="zh-CN" altLang="en-US" sz="1600" dirty="0"/>
                <a:t>个（冲</a:t>
              </a:r>
              <a:r>
                <a:rPr lang="en-US" altLang="zh-CN" sz="1600" dirty="0"/>
                <a:t>50</a:t>
              </a:r>
              <a:r>
                <a:rPr lang="zh-CN" altLang="en-US" sz="1600" dirty="0"/>
                <a:t>分以上）</a:t>
              </a:r>
              <a:r>
                <a:rPr lang="en-US" altLang="zh-CN" sz="1600" dirty="0"/>
                <a:t>+ </a:t>
              </a:r>
              <a:r>
                <a:rPr lang="zh-CN" altLang="en-US" sz="1600" dirty="0"/>
                <a:t>稳</a:t>
              </a:r>
              <a:r>
                <a:rPr lang="en-US" altLang="zh-CN" sz="1600" dirty="0"/>
                <a:t>15</a:t>
              </a:r>
              <a:r>
                <a:rPr lang="zh-CN" altLang="en-US" sz="1600" dirty="0"/>
                <a:t>个</a:t>
              </a:r>
              <a:r>
                <a:rPr lang="en-US" altLang="zh-CN" sz="1600" dirty="0"/>
                <a:t>+ </a:t>
              </a:r>
              <a:r>
                <a:rPr lang="zh-CN" altLang="en-US" sz="1600" dirty="0"/>
                <a:t>保</a:t>
              </a:r>
              <a:r>
                <a:rPr lang="en-US" altLang="zh-CN" sz="1600" dirty="0"/>
                <a:t>5</a:t>
              </a:r>
              <a:r>
                <a:rPr lang="zh-CN" altLang="en-US" sz="1600" dirty="0"/>
                <a:t>个。</a:t>
              </a:r>
              <a:endParaRPr lang="zh-CN" altLang="en-US" sz="1600" dirty="0"/>
            </a:p>
            <a:p>
              <a:r>
                <a:rPr lang="en-US" altLang="zh-CN" sz="1600" dirty="0"/>
                <a:t>      </a:t>
              </a:r>
              <a:r>
                <a:rPr lang="zh-CN" altLang="en-US" sz="1600" dirty="0"/>
                <a:t>例如：</a:t>
              </a:r>
              <a:r>
                <a:rPr lang="en-US" altLang="zh-CN" sz="1600" dirty="0"/>
                <a:t>2024</a:t>
              </a:r>
              <a:r>
                <a:rPr lang="zh-CN" altLang="en-US" sz="1600" dirty="0"/>
                <a:t>年浙江某考生</a:t>
              </a:r>
              <a:r>
                <a:rPr lang="en-US" altLang="zh-CN" sz="1600" dirty="0"/>
                <a:t>612</a:t>
              </a:r>
              <a:r>
                <a:rPr lang="zh-CN" altLang="en-US" sz="1600" dirty="0"/>
                <a:t>分（位次</a:t>
              </a:r>
              <a:r>
                <a:rPr lang="en-US" altLang="zh-CN" sz="1600" dirty="0"/>
                <a:t>5.2</a:t>
              </a:r>
              <a:r>
                <a:rPr lang="zh-CN" altLang="en-US" sz="1600" dirty="0"/>
                <a:t>万），用</a:t>
              </a:r>
              <a:r>
                <a:rPr lang="en-US" altLang="zh-CN" sz="1600" dirty="0"/>
                <a:t>“</a:t>
              </a:r>
              <a:r>
                <a:rPr lang="zh-CN" altLang="en-US" sz="1600" dirty="0"/>
                <a:t>冲院校</a:t>
              </a:r>
              <a:r>
                <a:rPr lang="en-US" altLang="zh-CN" sz="1600" dirty="0"/>
                <a:t>”</a:t>
              </a:r>
              <a:r>
                <a:rPr lang="zh-CN" altLang="en-US" sz="1600" dirty="0"/>
                <a:t>策略填</a:t>
              </a:r>
              <a:r>
                <a:rPr lang="en-US" altLang="zh-CN" sz="1600" dirty="0"/>
                <a:t>30</a:t>
              </a:r>
              <a:r>
                <a:rPr lang="zh-CN" altLang="en-US" sz="1600" dirty="0"/>
                <a:t>个志愿，最终被位次</a:t>
              </a:r>
              <a:r>
                <a:rPr lang="en-US" altLang="zh-CN" sz="1600" dirty="0"/>
                <a:t>3.8</a:t>
              </a:r>
              <a:r>
                <a:rPr lang="zh-CN" altLang="en-US" sz="1600" dirty="0"/>
                <a:t>万的杭州电子科技大学录取（冷门专业组断档）。</a:t>
              </a:r>
              <a:endParaRPr lang="zh-CN" altLang="en-US" sz="1600" dirty="0"/>
            </a:p>
            <a:p>
              <a:pPr algn="l">
                <a:buClrTx/>
                <a:buSzTx/>
                <a:buFontTx/>
              </a:pPr>
              <a:r>
                <a:rPr lang="en-US" altLang="zh-CN" dirty="0">
                  <a:highlight>
                    <a:srgbClr val="FFFF00"/>
                  </a:highlight>
                </a:rPr>
                <a:t>2.本科线逆袭可利用“扩招+地域差”</a:t>
              </a:r>
              <a:endParaRPr lang="en-US" altLang="zh-CN" dirty="0">
                <a:highlight>
                  <a:srgbClr val="FFFF00"/>
                </a:highlight>
              </a:endParaRPr>
            </a:p>
            <a:p>
              <a:r>
                <a:rPr lang="en-US" altLang="zh-CN" sz="1600" dirty="0"/>
                <a:t>    </a:t>
              </a:r>
              <a:r>
                <a:rPr lang="zh-CN" altLang="en-US" sz="1600" dirty="0"/>
                <a:t>如果考生分数填报四川的民办学校，有比较大滑档的几率，那么不妨换个思路：瞄准东北、西北地区公办院校冷门专业组（如黑龙江工程学院机械类），这些院校省内生源不足，可能降分录取。</a:t>
              </a:r>
              <a:endParaRPr lang="zh-CN" altLang="en-US" sz="1600" dirty="0"/>
            </a:p>
            <a:p>
              <a:r>
                <a:rPr lang="en-US" altLang="zh-CN" sz="1600" dirty="0"/>
                <a:t>    </a:t>
              </a:r>
              <a:r>
                <a:rPr lang="zh-CN" altLang="en-US" sz="1600" dirty="0"/>
                <a:t>例如：</a:t>
              </a:r>
              <a:r>
                <a:rPr lang="en-US" altLang="zh-CN" sz="1600" dirty="0"/>
                <a:t>2024</a:t>
              </a:r>
              <a:r>
                <a:rPr lang="zh-CN" altLang="en-US" sz="1600" dirty="0"/>
                <a:t>年贵州新高考，本科线上</a:t>
              </a:r>
              <a:r>
                <a:rPr lang="en-US" altLang="zh-CN" sz="1600" dirty="0"/>
                <a:t>10</a:t>
              </a:r>
              <a:r>
                <a:rPr lang="zh-CN" altLang="en-US" sz="1600" dirty="0"/>
                <a:t>分考生通过填报新疆理工学院、河北环境工程学院，</a:t>
              </a:r>
              <a:r>
                <a:rPr lang="en-US" altLang="zh-CN" sz="1600" dirty="0"/>
                <a:t>100%</a:t>
              </a:r>
              <a:r>
                <a:rPr lang="zh-CN" altLang="en-US" sz="1600" dirty="0"/>
                <a:t>录取公办本科。</a:t>
              </a:r>
              <a:endParaRPr lang="zh-CN" altLang="en-US" sz="1600" dirty="0"/>
            </a:p>
            <a:p>
              <a:r>
                <a:rPr lang="en-US" altLang="zh-CN" sz="1600" dirty="0"/>
                <a:t>    </a:t>
              </a:r>
              <a:r>
                <a:rPr lang="zh-CN" altLang="en-US" sz="1600" dirty="0"/>
                <a:t>不过每年也有不少考生会因为想</a:t>
              </a:r>
              <a:r>
                <a:rPr lang="en-US" altLang="zh-CN" sz="1600" dirty="0"/>
                <a:t>“</a:t>
              </a:r>
              <a:r>
                <a:rPr lang="zh-CN" altLang="en-US" sz="1600" dirty="0"/>
                <a:t>留在成都</a:t>
              </a:r>
              <a:r>
                <a:rPr lang="en-US" altLang="zh-CN" sz="1600" dirty="0"/>
                <a:t>”</a:t>
              </a:r>
              <a:r>
                <a:rPr lang="zh-CN" altLang="en-US" sz="1600" dirty="0"/>
                <a:t>，放弃边远地区的高考。填报志愿时，家长和考生一定要结合自身情况，以及后续就业倾向做充分考量。</a:t>
              </a:r>
              <a:endParaRPr lang="zh-CN" altLang="en-US" sz="1600" dirty="0"/>
            </a:p>
          </p:txBody>
        </p:sp>
        <p:grpSp>
          <p:nvGrpSpPr>
            <p:cNvPr id="84" name="图形 276"/>
            <p:cNvGrpSpPr/>
            <p:nvPr/>
          </p:nvGrpSpPr>
          <p:grpSpPr>
            <a:xfrm>
              <a:off x="4211954" y="4110989"/>
              <a:ext cx="404812" cy="56197"/>
              <a:chOff x="4211954" y="4110989"/>
              <a:chExt cx="404812" cy="56197"/>
            </a:xfrm>
            <a:solidFill>
              <a:srgbClr val="FFFFFF"/>
            </a:solidFill>
          </p:grpSpPr>
          <p:sp>
            <p:nvSpPr>
              <p:cNvPr id="85" name="任意多边形: 形状 289"/>
              <p:cNvSpPr/>
              <p:nvPr>
                <p:custDataLst>
                  <p:tags r:id="rId3"/>
                </p:custDataLst>
              </p:nvPr>
            </p:nvSpPr>
            <p:spPr>
              <a:xfrm>
                <a:off x="4211954" y="4139564"/>
                <a:ext cx="404812" cy="9525"/>
              </a:xfrm>
              <a:custGeom>
                <a:avLst/>
                <a:gdLst>
                  <a:gd name="connsiteX0" fmla="*/ 0 w 404812"/>
                  <a:gd name="connsiteY0" fmla="*/ 0 h 9525"/>
                  <a:gd name="connsiteX1" fmla="*/ 404813 w 404812"/>
                  <a:gd name="connsiteY1" fmla="*/ 0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04812" h="9525">
                    <a:moveTo>
                      <a:pt x="0" y="0"/>
                    </a:moveTo>
                    <a:lnTo>
                      <a:pt x="404813" y="0"/>
                    </a:lnTo>
                  </a:path>
                </a:pathLst>
              </a:custGeom>
              <a:ln w="729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6" name="任意多边形: 形状 290"/>
              <p:cNvSpPr/>
              <p:nvPr>
                <p:custDataLst>
                  <p:tags r:id="rId4"/>
                </p:custDataLst>
              </p:nvPr>
            </p:nvSpPr>
            <p:spPr>
              <a:xfrm>
                <a:off x="4252912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7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7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7" name="任意多边形: 形状 291"/>
              <p:cNvSpPr/>
              <p:nvPr>
                <p:custDataLst>
                  <p:tags r:id="rId5"/>
                </p:custDataLst>
              </p:nvPr>
            </p:nvSpPr>
            <p:spPr>
              <a:xfrm>
                <a:off x="4337684" y="4110989"/>
                <a:ext cx="62865" cy="56197"/>
              </a:xfrm>
              <a:custGeom>
                <a:avLst/>
                <a:gdLst>
                  <a:gd name="connsiteX0" fmla="*/ 0 w 62865"/>
                  <a:gd name="connsiteY0" fmla="*/ 0 h 56197"/>
                  <a:gd name="connsiteX1" fmla="*/ 62865 w 62865"/>
                  <a:gd name="connsiteY1" fmla="*/ 28575 h 56197"/>
                  <a:gd name="connsiteX2" fmla="*/ 0 w 62865"/>
                  <a:gd name="connsiteY2" fmla="*/ 56197 h 56197"/>
                  <a:gd name="connsiteX3" fmla="*/ 0 w 62865"/>
                  <a:gd name="connsiteY3" fmla="*/ 0 h 56197"/>
                  <a:gd name="connsiteX4" fmla="*/ 0 w 62865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2865" h="56197">
                    <a:moveTo>
                      <a:pt x="0" y="0"/>
                    </a:moveTo>
                    <a:lnTo>
                      <a:pt x="62865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8" name="任意多边形: 形状 292"/>
              <p:cNvSpPr/>
              <p:nvPr>
                <p:custDataLst>
                  <p:tags r:id="rId6"/>
                </p:custDataLst>
              </p:nvPr>
            </p:nvSpPr>
            <p:spPr>
              <a:xfrm>
                <a:off x="4429124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8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8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9" name="任意多边形: 形状 293"/>
              <p:cNvSpPr/>
              <p:nvPr>
                <p:custDataLst>
                  <p:tags r:id="rId7"/>
                </p:custDataLst>
              </p:nvPr>
            </p:nvSpPr>
            <p:spPr>
              <a:xfrm>
                <a:off x="4512944" y="4110989"/>
                <a:ext cx="57150" cy="56197"/>
              </a:xfrm>
              <a:custGeom>
                <a:avLst/>
                <a:gdLst>
                  <a:gd name="connsiteX0" fmla="*/ 0 w 57150"/>
                  <a:gd name="connsiteY0" fmla="*/ 0 h 56197"/>
                  <a:gd name="connsiteX1" fmla="*/ 57150 w 57150"/>
                  <a:gd name="connsiteY1" fmla="*/ 28575 h 56197"/>
                  <a:gd name="connsiteX2" fmla="*/ 0 w 57150"/>
                  <a:gd name="connsiteY2" fmla="*/ 56197 h 56197"/>
                  <a:gd name="connsiteX3" fmla="*/ 0 w 57150"/>
                  <a:gd name="connsiteY3" fmla="*/ 0 h 56197"/>
                  <a:gd name="connsiteX4" fmla="*/ 0 w 57150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150" h="56197">
                    <a:moveTo>
                      <a:pt x="0" y="0"/>
                    </a:moveTo>
                    <a:lnTo>
                      <a:pt x="57150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" name="文本框 2"/>
          <p:cNvSpPr txBox="1"/>
          <p:nvPr/>
        </p:nvSpPr>
        <p:spPr>
          <a:xfrm>
            <a:off x="1127760" y="980440"/>
            <a:ext cx="4389755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二</a:t>
            </a:r>
            <a:r>
              <a:rPr lang="en-US" altLang="zh-CN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.</a:t>
            </a:r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新志愿填报策略</a:t>
            </a:r>
            <a:endParaRPr lang="zh-CN" altLang="en-US" sz="4000" b="1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uFillTx/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73" name="图形 276"/>
          <p:cNvGrpSpPr/>
          <p:nvPr/>
        </p:nvGrpSpPr>
        <p:grpSpPr>
          <a:xfrm rot="0">
            <a:off x="1210945" y="1772920"/>
            <a:ext cx="10504805" cy="4451350"/>
            <a:chOff x="3816901" y="2326706"/>
            <a:chExt cx="4517968" cy="2020454"/>
          </a:xfrm>
        </p:grpSpPr>
        <p:sp>
          <p:nvSpPr>
            <p:cNvPr id="74" name="任意多边形: 形状 278"/>
            <p:cNvSpPr/>
            <p:nvPr>
              <p:custDataLst>
                <p:tags r:id="rId1"/>
              </p:custDataLst>
            </p:nvPr>
          </p:nvSpPr>
          <p:spPr>
            <a:xfrm>
              <a:off x="3816901" y="2326706"/>
              <a:ext cx="4517968" cy="2020454"/>
            </a:xfrm>
            <a:custGeom>
              <a:avLst/>
              <a:gdLst>
                <a:gd name="connsiteX0" fmla="*/ 0 w 4108132"/>
                <a:gd name="connsiteY0" fmla="*/ 0 h 1837372"/>
                <a:gd name="connsiteX1" fmla="*/ 4108133 w 4108132"/>
                <a:gd name="connsiteY1" fmla="*/ 0 h 1837372"/>
                <a:gd name="connsiteX2" fmla="*/ 4108133 w 4108132"/>
                <a:gd name="connsiteY2" fmla="*/ 1837373 h 1837372"/>
                <a:gd name="connsiteX3" fmla="*/ 0 w 4108132"/>
                <a:gd name="connsiteY3" fmla="*/ 1837373 h 1837372"/>
                <a:gd name="connsiteX4" fmla="*/ 0 w 4108132"/>
                <a:gd name="connsiteY4" fmla="*/ 0 h 1837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8132" h="1837372">
                  <a:moveTo>
                    <a:pt x="0" y="0"/>
                  </a:moveTo>
                  <a:lnTo>
                    <a:pt x="4108133" y="0"/>
                  </a:lnTo>
                  <a:lnTo>
                    <a:pt x="4108133" y="1837373"/>
                  </a:lnTo>
                  <a:lnTo>
                    <a:pt x="0" y="18373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B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" name="任意多边形: 形状 279"/>
            <p:cNvSpPr/>
            <p:nvPr>
              <p:custDataLst>
                <p:tags r:id="rId2"/>
              </p:custDataLst>
            </p:nvPr>
          </p:nvSpPr>
          <p:spPr>
            <a:xfrm>
              <a:off x="4018725" y="2522699"/>
              <a:ext cx="4114320" cy="1386072"/>
            </a:xfrm>
            <a:custGeom>
              <a:avLst/>
              <a:gdLst>
                <a:gd name="connsiteX0" fmla="*/ 0 w 3763327"/>
                <a:gd name="connsiteY0" fmla="*/ 0 h 1478280"/>
                <a:gd name="connsiteX1" fmla="*/ 3763328 w 3763327"/>
                <a:gd name="connsiteY1" fmla="*/ 0 h 1478280"/>
                <a:gd name="connsiteX2" fmla="*/ 3763328 w 3763327"/>
                <a:gd name="connsiteY2" fmla="*/ 1478280 h 1478280"/>
                <a:gd name="connsiteX3" fmla="*/ 0 w 3763327"/>
                <a:gd name="connsiteY3" fmla="*/ 1478280 h 1478280"/>
                <a:gd name="connsiteX4" fmla="*/ 0 w 3763327"/>
                <a:gd name="connsiteY4" fmla="*/ 0 h 1478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3327" h="1478280">
                  <a:moveTo>
                    <a:pt x="0" y="0"/>
                  </a:moveTo>
                  <a:lnTo>
                    <a:pt x="3763328" y="0"/>
                  </a:lnTo>
                  <a:lnTo>
                    <a:pt x="3763328" y="1478280"/>
                  </a:lnTo>
                  <a:lnTo>
                    <a:pt x="0" y="14782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CA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2000" dirty="0">
                  <a:highlight>
                    <a:srgbClr val="FFFF00"/>
                  </a:highlight>
                </a:rPr>
                <a:t>3.</a:t>
              </a:r>
              <a:r>
                <a:rPr lang="zh-CN" altLang="en-US" sz="2000" dirty="0">
                  <a:highlight>
                    <a:srgbClr val="FFFF00"/>
                  </a:highlight>
                </a:rPr>
                <a:t>新高考位次如何把握</a:t>
              </a:r>
              <a:endParaRPr lang="zh-CN" altLang="en-US" sz="2000" dirty="0"/>
            </a:p>
            <a:p>
              <a:r>
                <a:rPr lang="zh-CN" altLang="en-US" sz="2000" dirty="0"/>
                <a:t> </a:t>
              </a:r>
              <a:r>
                <a:rPr lang="en-US" altLang="zh-CN" sz="2000" dirty="0"/>
                <a:t>     </a:t>
              </a:r>
              <a:r>
                <a:rPr lang="zh-CN" altLang="en-US" sz="2000" dirty="0"/>
                <a:t>首届新高考的四川考生们，要如何使用往年各大高校的录取位次表呢？给大家一个简易转换公式：</a:t>
              </a:r>
              <a:endParaRPr lang="zh-CN" altLang="en-US" sz="2000" dirty="0"/>
            </a:p>
            <a:p>
              <a:r>
                <a:rPr lang="zh-CN" altLang="en-US" sz="2000" dirty="0"/>
                <a:t>新高考等效位次</a:t>
              </a:r>
              <a:r>
                <a:rPr lang="en-US" altLang="zh-CN" sz="2000" dirty="0"/>
                <a:t> ≈ </a:t>
              </a:r>
              <a:r>
                <a:rPr lang="zh-CN" altLang="en-US" sz="2000" dirty="0"/>
                <a:t>老高考位次</a:t>
              </a:r>
              <a:r>
                <a:rPr lang="en-US" altLang="zh-CN" sz="2000" dirty="0"/>
                <a:t> </a:t>
              </a:r>
              <a:r>
                <a:rPr lang="en-US" altLang="en-US" sz="2000" dirty="0"/>
                <a:t>×</a:t>
              </a:r>
              <a:r>
                <a:rPr lang="zh-CN" altLang="en-US" sz="2000" dirty="0"/>
                <a:t>（新高考物理类总人数</a:t>
              </a:r>
              <a:r>
                <a:rPr lang="en-US" altLang="zh-CN" sz="2000" dirty="0"/>
                <a:t> / </a:t>
              </a:r>
              <a:r>
                <a:rPr lang="zh-CN" altLang="en-US" sz="2000" dirty="0"/>
                <a:t>老高考理科总人数）例如：四川老高考理科二本线位次</a:t>
              </a:r>
              <a:r>
                <a:rPr lang="en-US" altLang="zh-CN" sz="2000" dirty="0"/>
                <a:t>13</a:t>
              </a:r>
              <a:r>
                <a:rPr lang="zh-CN" altLang="en-US" sz="2000" dirty="0"/>
                <a:t>万，</a:t>
              </a:r>
              <a:r>
                <a:rPr lang="en-US" altLang="zh-CN" sz="2000" dirty="0"/>
                <a:t>2025</a:t>
              </a:r>
              <a:r>
                <a:rPr lang="zh-CN" altLang="en-US" sz="2000" dirty="0"/>
                <a:t>年物理类考生增加</a:t>
              </a:r>
              <a:r>
                <a:rPr lang="en-US" altLang="zh-CN" sz="2000" dirty="0"/>
                <a:t>20%</a:t>
              </a:r>
              <a:r>
                <a:rPr lang="zh-CN" altLang="en-US" sz="2000" dirty="0"/>
                <a:t>，则等效位次</a:t>
              </a:r>
              <a:r>
                <a:rPr lang="en-US" altLang="zh-CN" sz="2000" dirty="0"/>
                <a:t>≈13</a:t>
              </a:r>
              <a:r>
                <a:rPr lang="zh-CN" altLang="en-US" sz="2000" dirty="0"/>
                <a:t>万</a:t>
              </a:r>
              <a:r>
                <a:rPr lang="en-US" altLang="en-US" sz="2000" dirty="0"/>
                <a:t>×</a:t>
              </a:r>
              <a:r>
                <a:rPr lang="en-US" altLang="zh-CN" sz="2000" dirty="0"/>
                <a:t>1.2=15.6</a:t>
              </a:r>
              <a:r>
                <a:rPr lang="zh-CN" altLang="en-US" sz="2000" dirty="0"/>
                <a:t>万。</a:t>
              </a:r>
              <a:r>
                <a:rPr lang="en-US" altLang="zh-CN" sz="2000" dirty="0"/>
                <a:t> </a:t>
              </a:r>
              <a:endParaRPr lang="en-US" altLang="zh-CN" sz="2000" dirty="0"/>
            </a:p>
            <a:p>
              <a:r>
                <a:rPr lang="en-US" altLang="zh-CN" sz="2000" dirty="0"/>
                <a:t>       </a:t>
              </a:r>
              <a:r>
                <a:rPr lang="zh-CN" altLang="en-US" sz="2000" dirty="0"/>
                <a:t>大家在查看手中的老高考位次表时，一定要将新高考进行转换后，再作参考。这样得到的结果会更准确。</a:t>
              </a:r>
              <a:endParaRPr lang="zh-CN" altLang="en-US" sz="2000" dirty="0"/>
            </a:p>
          </p:txBody>
        </p:sp>
        <p:grpSp>
          <p:nvGrpSpPr>
            <p:cNvPr id="84" name="图形 276"/>
            <p:cNvGrpSpPr/>
            <p:nvPr/>
          </p:nvGrpSpPr>
          <p:grpSpPr>
            <a:xfrm>
              <a:off x="4211954" y="4110989"/>
              <a:ext cx="404812" cy="56197"/>
              <a:chOff x="4211954" y="4110989"/>
              <a:chExt cx="404812" cy="56197"/>
            </a:xfrm>
            <a:solidFill>
              <a:srgbClr val="FFFFFF"/>
            </a:solidFill>
          </p:grpSpPr>
          <p:sp>
            <p:nvSpPr>
              <p:cNvPr id="85" name="任意多边形: 形状 289"/>
              <p:cNvSpPr/>
              <p:nvPr>
                <p:custDataLst>
                  <p:tags r:id="rId3"/>
                </p:custDataLst>
              </p:nvPr>
            </p:nvSpPr>
            <p:spPr>
              <a:xfrm>
                <a:off x="4211954" y="4139564"/>
                <a:ext cx="404812" cy="9525"/>
              </a:xfrm>
              <a:custGeom>
                <a:avLst/>
                <a:gdLst>
                  <a:gd name="connsiteX0" fmla="*/ 0 w 404812"/>
                  <a:gd name="connsiteY0" fmla="*/ 0 h 9525"/>
                  <a:gd name="connsiteX1" fmla="*/ 404813 w 404812"/>
                  <a:gd name="connsiteY1" fmla="*/ 0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04812" h="9525">
                    <a:moveTo>
                      <a:pt x="0" y="0"/>
                    </a:moveTo>
                    <a:lnTo>
                      <a:pt x="404813" y="0"/>
                    </a:lnTo>
                  </a:path>
                </a:pathLst>
              </a:custGeom>
              <a:ln w="729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6" name="任意多边形: 形状 290"/>
              <p:cNvSpPr/>
              <p:nvPr>
                <p:custDataLst>
                  <p:tags r:id="rId4"/>
                </p:custDataLst>
              </p:nvPr>
            </p:nvSpPr>
            <p:spPr>
              <a:xfrm>
                <a:off x="4252912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7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7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7" name="任意多边形: 形状 291"/>
              <p:cNvSpPr/>
              <p:nvPr>
                <p:custDataLst>
                  <p:tags r:id="rId5"/>
                </p:custDataLst>
              </p:nvPr>
            </p:nvSpPr>
            <p:spPr>
              <a:xfrm>
                <a:off x="4337684" y="4110989"/>
                <a:ext cx="62865" cy="56197"/>
              </a:xfrm>
              <a:custGeom>
                <a:avLst/>
                <a:gdLst>
                  <a:gd name="connsiteX0" fmla="*/ 0 w 62865"/>
                  <a:gd name="connsiteY0" fmla="*/ 0 h 56197"/>
                  <a:gd name="connsiteX1" fmla="*/ 62865 w 62865"/>
                  <a:gd name="connsiteY1" fmla="*/ 28575 h 56197"/>
                  <a:gd name="connsiteX2" fmla="*/ 0 w 62865"/>
                  <a:gd name="connsiteY2" fmla="*/ 56197 h 56197"/>
                  <a:gd name="connsiteX3" fmla="*/ 0 w 62865"/>
                  <a:gd name="connsiteY3" fmla="*/ 0 h 56197"/>
                  <a:gd name="connsiteX4" fmla="*/ 0 w 62865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2865" h="56197">
                    <a:moveTo>
                      <a:pt x="0" y="0"/>
                    </a:moveTo>
                    <a:lnTo>
                      <a:pt x="62865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8" name="任意多边形: 形状 292"/>
              <p:cNvSpPr/>
              <p:nvPr>
                <p:custDataLst>
                  <p:tags r:id="rId6"/>
                </p:custDataLst>
              </p:nvPr>
            </p:nvSpPr>
            <p:spPr>
              <a:xfrm>
                <a:off x="4429124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8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8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9" name="任意多边形: 形状 293"/>
              <p:cNvSpPr/>
              <p:nvPr>
                <p:custDataLst>
                  <p:tags r:id="rId7"/>
                </p:custDataLst>
              </p:nvPr>
            </p:nvSpPr>
            <p:spPr>
              <a:xfrm>
                <a:off x="4512944" y="4110989"/>
                <a:ext cx="57150" cy="56197"/>
              </a:xfrm>
              <a:custGeom>
                <a:avLst/>
                <a:gdLst>
                  <a:gd name="connsiteX0" fmla="*/ 0 w 57150"/>
                  <a:gd name="connsiteY0" fmla="*/ 0 h 56197"/>
                  <a:gd name="connsiteX1" fmla="*/ 57150 w 57150"/>
                  <a:gd name="connsiteY1" fmla="*/ 28575 h 56197"/>
                  <a:gd name="connsiteX2" fmla="*/ 0 w 57150"/>
                  <a:gd name="connsiteY2" fmla="*/ 56197 h 56197"/>
                  <a:gd name="connsiteX3" fmla="*/ 0 w 57150"/>
                  <a:gd name="connsiteY3" fmla="*/ 0 h 56197"/>
                  <a:gd name="connsiteX4" fmla="*/ 0 w 57150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150" h="56197">
                    <a:moveTo>
                      <a:pt x="0" y="0"/>
                    </a:moveTo>
                    <a:lnTo>
                      <a:pt x="57150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" name="文本框 2"/>
          <p:cNvSpPr txBox="1"/>
          <p:nvPr/>
        </p:nvSpPr>
        <p:spPr>
          <a:xfrm>
            <a:off x="1127760" y="980440"/>
            <a:ext cx="5410835" cy="70675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三</a:t>
            </a:r>
            <a:r>
              <a:rPr lang="en-US" altLang="zh-CN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.</a:t>
            </a:r>
            <a:r>
              <a:rPr lang="zh-CN" altLang="en-US" sz="4000" b="1">
                <a:solidFill>
                  <a:schemeClr val="accent5">
                    <a:lumMod val="75000"/>
                  </a:schemeClr>
                </a:solidFill>
                <a:highlight>
                  <a:srgbClr val="FFFF00"/>
                </a:highlight>
                <a:uFillTx/>
                <a:ea typeface="宋体" panose="02010600030101010101" pitchFamily="2" charset="-122"/>
                <a:sym typeface="+mn-ea"/>
              </a:rPr>
              <a:t>新志愿填报注意事项</a:t>
            </a:r>
            <a:endParaRPr lang="zh-CN" altLang="en-US" sz="4000" b="1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uFillTx/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73" name="图形 276"/>
          <p:cNvGrpSpPr/>
          <p:nvPr/>
        </p:nvGrpSpPr>
        <p:grpSpPr>
          <a:xfrm rot="0">
            <a:off x="1210945" y="1772920"/>
            <a:ext cx="10504805" cy="4451350"/>
            <a:chOff x="3816901" y="2326706"/>
            <a:chExt cx="4517968" cy="2020454"/>
          </a:xfrm>
        </p:grpSpPr>
        <p:sp>
          <p:nvSpPr>
            <p:cNvPr id="74" name="任意多边形: 形状 278"/>
            <p:cNvSpPr/>
            <p:nvPr>
              <p:custDataLst>
                <p:tags r:id="rId1"/>
              </p:custDataLst>
            </p:nvPr>
          </p:nvSpPr>
          <p:spPr>
            <a:xfrm>
              <a:off x="3816901" y="2326706"/>
              <a:ext cx="4517968" cy="2020454"/>
            </a:xfrm>
            <a:custGeom>
              <a:avLst/>
              <a:gdLst>
                <a:gd name="connsiteX0" fmla="*/ 0 w 4108132"/>
                <a:gd name="connsiteY0" fmla="*/ 0 h 1837372"/>
                <a:gd name="connsiteX1" fmla="*/ 4108133 w 4108132"/>
                <a:gd name="connsiteY1" fmla="*/ 0 h 1837372"/>
                <a:gd name="connsiteX2" fmla="*/ 4108133 w 4108132"/>
                <a:gd name="connsiteY2" fmla="*/ 1837373 h 1837372"/>
                <a:gd name="connsiteX3" fmla="*/ 0 w 4108132"/>
                <a:gd name="connsiteY3" fmla="*/ 1837373 h 1837372"/>
                <a:gd name="connsiteX4" fmla="*/ 0 w 4108132"/>
                <a:gd name="connsiteY4" fmla="*/ 0 h 1837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8132" h="1837372">
                  <a:moveTo>
                    <a:pt x="0" y="0"/>
                  </a:moveTo>
                  <a:lnTo>
                    <a:pt x="4108133" y="0"/>
                  </a:lnTo>
                  <a:lnTo>
                    <a:pt x="4108133" y="1837373"/>
                  </a:lnTo>
                  <a:lnTo>
                    <a:pt x="0" y="18373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B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" name="任意多边形: 形状 279"/>
            <p:cNvSpPr/>
            <p:nvPr>
              <p:custDataLst>
                <p:tags r:id="rId2"/>
              </p:custDataLst>
            </p:nvPr>
          </p:nvSpPr>
          <p:spPr>
            <a:xfrm>
              <a:off x="4018725" y="2522699"/>
              <a:ext cx="4114320" cy="1386072"/>
            </a:xfrm>
            <a:custGeom>
              <a:avLst/>
              <a:gdLst>
                <a:gd name="connsiteX0" fmla="*/ 0 w 3763327"/>
                <a:gd name="connsiteY0" fmla="*/ 0 h 1478280"/>
                <a:gd name="connsiteX1" fmla="*/ 3763328 w 3763327"/>
                <a:gd name="connsiteY1" fmla="*/ 0 h 1478280"/>
                <a:gd name="connsiteX2" fmla="*/ 3763328 w 3763327"/>
                <a:gd name="connsiteY2" fmla="*/ 1478280 h 1478280"/>
                <a:gd name="connsiteX3" fmla="*/ 0 w 3763327"/>
                <a:gd name="connsiteY3" fmla="*/ 1478280 h 1478280"/>
                <a:gd name="connsiteX4" fmla="*/ 0 w 3763327"/>
                <a:gd name="connsiteY4" fmla="*/ 0 h 1478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63327" h="1478280">
                  <a:moveTo>
                    <a:pt x="0" y="0"/>
                  </a:moveTo>
                  <a:lnTo>
                    <a:pt x="3763328" y="0"/>
                  </a:lnTo>
                  <a:lnTo>
                    <a:pt x="3763328" y="1478280"/>
                  </a:lnTo>
                  <a:lnTo>
                    <a:pt x="0" y="14782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CA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zh-CN" sz="2000" dirty="0">
                  <a:highlight>
                    <a:srgbClr val="FFFF00"/>
                  </a:highlight>
                </a:rPr>
                <a:t>1.</a:t>
              </a:r>
              <a:r>
                <a:rPr lang="zh-CN" altLang="en-US" sz="2000" dirty="0">
                  <a:highlight>
                    <a:srgbClr val="FFFF00"/>
                  </a:highlight>
                </a:rPr>
                <a:t>盲目参考老分数线</a:t>
              </a:r>
              <a:endParaRPr lang="zh-CN" altLang="en-US" sz="2000" dirty="0">
                <a:highlight>
                  <a:srgbClr val="FFFF00"/>
                </a:highlight>
              </a:endParaRPr>
            </a:p>
            <a:p>
              <a:r>
                <a:rPr lang="en-US" altLang="zh-CN" sz="2000" dirty="0"/>
                <a:t>      </a:t>
              </a:r>
              <a:r>
                <a:rPr lang="zh-CN" altLang="en-US" sz="2000" dirty="0"/>
                <a:t>老高考川内民办院校（如某学院）分数线在本科线上</a:t>
              </a:r>
              <a:r>
                <a:rPr lang="en-US" altLang="zh-CN" sz="2000" dirty="0"/>
                <a:t>30</a:t>
              </a:r>
              <a:r>
                <a:rPr lang="zh-CN" altLang="en-US" sz="2000" dirty="0"/>
                <a:t>分，但新高考可能暴跌至</a:t>
              </a:r>
              <a:r>
                <a:rPr lang="en-US" altLang="zh-CN" sz="2000" dirty="0"/>
                <a:t>“</a:t>
              </a:r>
              <a:r>
                <a:rPr lang="zh-CN" altLang="en-US" sz="2000" dirty="0"/>
                <a:t>压线录取</a:t>
              </a:r>
              <a:r>
                <a:rPr lang="en-US" altLang="zh-CN" sz="2000" dirty="0"/>
                <a:t>”</a:t>
              </a:r>
              <a:r>
                <a:rPr lang="zh-CN" altLang="en-US" sz="2000" dirty="0"/>
                <a:t>（参考贵州某民族师范学院</a:t>
              </a:r>
              <a:r>
                <a:rPr lang="en-US" altLang="zh-CN" sz="2000" dirty="0"/>
                <a:t>2024</a:t>
              </a:r>
              <a:r>
                <a:rPr lang="zh-CN" altLang="en-US" sz="2000" dirty="0"/>
                <a:t>年压线招满）。</a:t>
              </a:r>
              <a:endParaRPr lang="zh-CN" altLang="en-US" sz="2000" dirty="0"/>
            </a:p>
            <a:p>
              <a:r>
                <a:rPr lang="en-US" altLang="zh-CN" sz="2000" dirty="0">
                  <a:highlight>
                    <a:srgbClr val="FFFF00"/>
                  </a:highlight>
                  <a:sym typeface="+mn-ea"/>
                </a:rPr>
                <a:t>2.</a:t>
              </a:r>
              <a:r>
                <a:rPr lang="zh-CN" altLang="en-US" sz="2000" dirty="0">
                  <a:highlight>
                    <a:srgbClr val="FFFF00"/>
                  </a:highlight>
                </a:rPr>
                <a:t>闭眼冲</a:t>
              </a:r>
              <a:r>
                <a:rPr lang="en-US" altLang="zh-CN" sz="2000" dirty="0">
                  <a:highlight>
                    <a:srgbClr val="FFFF00"/>
                  </a:highlight>
                </a:rPr>
                <a:t>“</a:t>
              </a:r>
              <a:r>
                <a:rPr lang="zh-CN" altLang="en-US" sz="2000" dirty="0">
                  <a:highlight>
                    <a:srgbClr val="FFFF00"/>
                  </a:highlight>
                </a:rPr>
                <a:t>名校光环</a:t>
              </a:r>
              <a:r>
                <a:rPr lang="en-US" altLang="zh-CN" sz="2000" dirty="0">
                  <a:highlight>
                    <a:srgbClr val="FFFF00"/>
                  </a:highlight>
                </a:rPr>
                <a:t>”</a:t>
              </a:r>
              <a:endParaRPr lang="en-US" altLang="zh-CN" sz="2000" dirty="0">
                <a:highlight>
                  <a:srgbClr val="FFFF00"/>
                </a:highlight>
              </a:endParaRPr>
            </a:p>
            <a:p>
              <a:r>
                <a:rPr lang="en-US" altLang="zh-CN" sz="2000" dirty="0"/>
                <a:t>       </a:t>
              </a:r>
              <a:r>
                <a:rPr lang="zh-CN" altLang="en-US" sz="2000" dirty="0"/>
                <a:t>冲进名校冷门专业组（如北大护理），不如选择双非强势专业（如重庆邮电大学电子信息）。</a:t>
              </a:r>
              <a:endParaRPr lang="zh-CN" altLang="en-US" sz="2000" dirty="0"/>
            </a:p>
            <a:p>
              <a:r>
                <a:rPr lang="en-US" altLang="zh-CN" sz="2000" dirty="0">
                  <a:highlight>
                    <a:srgbClr val="FFFF00"/>
                  </a:highlight>
                  <a:sym typeface="+mn-ea"/>
                </a:rPr>
                <a:t>3.</a:t>
              </a:r>
              <a:r>
                <a:rPr lang="zh-CN" altLang="en-US" sz="2000" dirty="0">
                  <a:highlight>
                    <a:srgbClr val="FFFF00"/>
                  </a:highlight>
                </a:rPr>
                <a:t>忽视选科限制</a:t>
              </a:r>
              <a:endParaRPr lang="zh-CN" altLang="en-US" sz="2000" dirty="0">
                <a:highlight>
                  <a:srgbClr val="FFFF00"/>
                </a:highlight>
              </a:endParaRPr>
            </a:p>
            <a:p>
              <a:r>
                <a:rPr lang="en-US" altLang="zh-CN" sz="2000" dirty="0"/>
                <a:t>       2025年理工类专业普遍要求“物理+化学”，若仅选物理，即便分数达标也无法报考（如西南石油大学石油工程）。</a:t>
              </a:r>
              <a:endParaRPr lang="en-US" altLang="zh-CN" sz="2000" dirty="0"/>
            </a:p>
            <a:p>
              <a:endParaRPr lang="zh-CN" altLang="en-US" sz="2000" dirty="0"/>
            </a:p>
          </p:txBody>
        </p:sp>
        <p:grpSp>
          <p:nvGrpSpPr>
            <p:cNvPr id="84" name="图形 276"/>
            <p:cNvGrpSpPr/>
            <p:nvPr/>
          </p:nvGrpSpPr>
          <p:grpSpPr>
            <a:xfrm>
              <a:off x="4211954" y="4110989"/>
              <a:ext cx="404812" cy="56197"/>
              <a:chOff x="4211954" y="4110989"/>
              <a:chExt cx="404812" cy="56197"/>
            </a:xfrm>
            <a:solidFill>
              <a:srgbClr val="FFFFFF"/>
            </a:solidFill>
          </p:grpSpPr>
          <p:sp>
            <p:nvSpPr>
              <p:cNvPr id="85" name="任意多边形: 形状 289"/>
              <p:cNvSpPr/>
              <p:nvPr>
                <p:custDataLst>
                  <p:tags r:id="rId3"/>
                </p:custDataLst>
              </p:nvPr>
            </p:nvSpPr>
            <p:spPr>
              <a:xfrm>
                <a:off x="4211954" y="4139564"/>
                <a:ext cx="404812" cy="9525"/>
              </a:xfrm>
              <a:custGeom>
                <a:avLst/>
                <a:gdLst>
                  <a:gd name="connsiteX0" fmla="*/ 0 w 404812"/>
                  <a:gd name="connsiteY0" fmla="*/ 0 h 9525"/>
                  <a:gd name="connsiteX1" fmla="*/ 404813 w 404812"/>
                  <a:gd name="connsiteY1" fmla="*/ 0 h 9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04812" h="9525">
                    <a:moveTo>
                      <a:pt x="0" y="0"/>
                    </a:moveTo>
                    <a:lnTo>
                      <a:pt x="404813" y="0"/>
                    </a:lnTo>
                  </a:path>
                </a:pathLst>
              </a:custGeom>
              <a:ln w="7290" cap="flat">
                <a:solidFill>
                  <a:srgbClr val="FFFFFF"/>
                </a:solidFill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6" name="任意多边形: 形状 290"/>
              <p:cNvSpPr/>
              <p:nvPr>
                <p:custDataLst>
                  <p:tags r:id="rId4"/>
                </p:custDataLst>
              </p:nvPr>
            </p:nvSpPr>
            <p:spPr>
              <a:xfrm>
                <a:off x="4252912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7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7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7" name="任意多边形: 形状 291"/>
              <p:cNvSpPr/>
              <p:nvPr>
                <p:custDataLst>
                  <p:tags r:id="rId5"/>
                </p:custDataLst>
              </p:nvPr>
            </p:nvSpPr>
            <p:spPr>
              <a:xfrm>
                <a:off x="4337684" y="4110989"/>
                <a:ext cx="62865" cy="56197"/>
              </a:xfrm>
              <a:custGeom>
                <a:avLst/>
                <a:gdLst>
                  <a:gd name="connsiteX0" fmla="*/ 0 w 62865"/>
                  <a:gd name="connsiteY0" fmla="*/ 0 h 56197"/>
                  <a:gd name="connsiteX1" fmla="*/ 62865 w 62865"/>
                  <a:gd name="connsiteY1" fmla="*/ 28575 h 56197"/>
                  <a:gd name="connsiteX2" fmla="*/ 0 w 62865"/>
                  <a:gd name="connsiteY2" fmla="*/ 56197 h 56197"/>
                  <a:gd name="connsiteX3" fmla="*/ 0 w 62865"/>
                  <a:gd name="connsiteY3" fmla="*/ 0 h 56197"/>
                  <a:gd name="connsiteX4" fmla="*/ 0 w 62865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2865" h="56197">
                    <a:moveTo>
                      <a:pt x="0" y="0"/>
                    </a:moveTo>
                    <a:lnTo>
                      <a:pt x="62865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8" name="任意多边形: 形状 292"/>
              <p:cNvSpPr/>
              <p:nvPr>
                <p:custDataLst>
                  <p:tags r:id="rId6"/>
                </p:custDataLst>
              </p:nvPr>
            </p:nvSpPr>
            <p:spPr>
              <a:xfrm>
                <a:off x="4429124" y="4110989"/>
                <a:ext cx="56197" cy="56197"/>
              </a:xfrm>
              <a:custGeom>
                <a:avLst/>
                <a:gdLst>
                  <a:gd name="connsiteX0" fmla="*/ 0 w 56197"/>
                  <a:gd name="connsiteY0" fmla="*/ 0 h 56197"/>
                  <a:gd name="connsiteX1" fmla="*/ 56198 w 56197"/>
                  <a:gd name="connsiteY1" fmla="*/ 28575 h 56197"/>
                  <a:gd name="connsiteX2" fmla="*/ 0 w 56197"/>
                  <a:gd name="connsiteY2" fmla="*/ 56197 h 56197"/>
                  <a:gd name="connsiteX3" fmla="*/ 0 w 56197"/>
                  <a:gd name="connsiteY3" fmla="*/ 0 h 56197"/>
                  <a:gd name="connsiteX4" fmla="*/ 0 w 56197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197" h="56197">
                    <a:moveTo>
                      <a:pt x="0" y="0"/>
                    </a:moveTo>
                    <a:lnTo>
                      <a:pt x="56198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  <p:sp>
            <p:nvSpPr>
              <p:cNvPr id="89" name="任意多边形: 形状 293"/>
              <p:cNvSpPr/>
              <p:nvPr>
                <p:custDataLst>
                  <p:tags r:id="rId7"/>
                </p:custDataLst>
              </p:nvPr>
            </p:nvSpPr>
            <p:spPr>
              <a:xfrm>
                <a:off x="4512944" y="4110989"/>
                <a:ext cx="57150" cy="56197"/>
              </a:xfrm>
              <a:custGeom>
                <a:avLst/>
                <a:gdLst>
                  <a:gd name="connsiteX0" fmla="*/ 0 w 57150"/>
                  <a:gd name="connsiteY0" fmla="*/ 0 h 56197"/>
                  <a:gd name="connsiteX1" fmla="*/ 57150 w 57150"/>
                  <a:gd name="connsiteY1" fmla="*/ 28575 h 56197"/>
                  <a:gd name="connsiteX2" fmla="*/ 0 w 57150"/>
                  <a:gd name="connsiteY2" fmla="*/ 56197 h 56197"/>
                  <a:gd name="connsiteX3" fmla="*/ 0 w 57150"/>
                  <a:gd name="connsiteY3" fmla="*/ 0 h 56197"/>
                  <a:gd name="connsiteX4" fmla="*/ 0 w 57150"/>
                  <a:gd name="connsiteY4" fmla="*/ 0 h 56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150" h="56197">
                    <a:moveTo>
                      <a:pt x="0" y="0"/>
                    </a:moveTo>
                    <a:lnTo>
                      <a:pt x="57150" y="28575"/>
                    </a:lnTo>
                    <a:lnTo>
                      <a:pt x="0" y="56197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蓝色毕业答辩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527E"/>
      </a:accent1>
      <a:accent2>
        <a:srgbClr val="42527E"/>
      </a:accent2>
      <a:accent3>
        <a:srgbClr val="42527E"/>
      </a:accent3>
      <a:accent4>
        <a:srgbClr val="42527E"/>
      </a:accent4>
      <a:accent5>
        <a:srgbClr val="42527E"/>
      </a:accent5>
      <a:accent6>
        <a:srgbClr val="42527E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蓝色毕业答辩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527E"/>
      </a:accent1>
      <a:accent2>
        <a:srgbClr val="42527E"/>
      </a:accent2>
      <a:accent3>
        <a:srgbClr val="42527E"/>
      </a:accent3>
      <a:accent4>
        <a:srgbClr val="42527E"/>
      </a:accent4>
      <a:accent5>
        <a:srgbClr val="42527E"/>
      </a:accent5>
      <a:accent6>
        <a:srgbClr val="42527E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1681</Words>
  <Application>WPS 演示</Application>
  <PresentationFormat/>
  <Paragraphs>59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Nexa Light</vt:lpstr>
      <vt:lpstr>Segoe Print</vt:lpstr>
      <vt:lpstr>汉仪雅酷黑 65W</vt:lpstr>
      <vt:lpstr>黑体</vt:lpstr>
      <vt:lpstr>Arial Unicode MS</vt:lpstr>
      <vt:lpstr>等线 Light</vt:lpstr>
      <vt:lpstr>等线</vt:lpstr>
      <vt:lpstr>Calibri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冯兵套</cp:lastModifiedBy>
  <cp:revision>21</cp:revision>
  <dcterms:created xsi:type="dcterms:W3CDTF">2025-04-20T00:22:00Z</dcterms:created>
  <dcterms:modified xsi:type="dcterms:W3CDTF">2025-04-21T07:17:09Z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8B4F1AAF8EC44E659599F46D33ED3CAF_12</vt:lpwstr>
  </property>
  <property fmtid="{D5CDD505-2E9C-101B-9397-08002B2CF9AE}" pid="3" name="KSOProductBuildVer">
    <vt:lpwstr>2052-12.1.0.20784</vt:lpwstr>
  </property>
</Properties>
</file>